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52"/>
  </p:notesMasterIdLst>
  <p:sldIdLst>
    <p:sldId id="256" r:id="rId2"/>
    <p:sldId id="257" r:id="rId3"/>
    <p:sldId id="258" r:id="rId4"/>
    <p:sldId id="261" r:id="rId5"/>
    <p:sldId id="260" r:id="rId6"/>
    <p:sldId id="277" r:id="rId7"/>
    <p:sldId id="259" r:id="rId8"/>
    <p:sldId id="276" r:id="rId9"/>
    <p:sldId id="280" r:id="rId10"/>
    <p:sldId id="281" r:id="rId11"/>
    <p:sldId id="278" r:id="rId12"/>
    <p:sldId id="262" r:id="rId13"/>
    <p:sldId id="291" r:id="rId14"/>
    <p:sldId id="279" r:id="rId15"/>
    <p:sldId id="290" r:id="rId16"/>
    <p:sldId id="303" r:id="rId17"/>
    <p:sldId id="275" r:id="rId18"/>
    <p:sldId id="282" r:id="rId19"/>
    <p:sldId id="283" r:id="rId20"/>
    <p:sldId id="274" r:id="rId21"/>
    <p:sldId id="285" r:id="rId22"/>
    <p:sldId id="268" r:id="rId23"/>
    <p:sldId id="302" r:id="rId24"/>
    <p:sldId id="286" r:id="rId25"/>
    <p:sldId id="293" r:id="rId26"/>
    <p:sldId id="295" r:id="rId27"/>
    <p:sldId id="304" r:id="rId28"/>
    <p:sldId id="287" r:id="rId29"/>
    <p:sldId id="305" r:id="rId30"/>
    <p:sldId id="296" r:id="rId31"/>
    <p:sldId id="310" r:id="rId32"/>
    <p:sldId id="306" r:id="rId33"/>
    <p:sldId id="294" r:id="rId34"/>
    <p:sldId id="307" r:id="rId35"/>
    <p:sldId id="308" r:id="rId36"/>
    <p:sldId id="316" r:id="rId37"/>
    <p:sldId id="317" r:id="rId38"/>
    <p:sldId id="315" r:id="rId39"/>
    <p:sldId id="311" r:id="rId40"/>
    <p:sldId id="312" r:id="rId41"/>
    <p:sldId id="300" r:id="rId42"/>
    <p:sldId id="297" r:id="rId43"/>
    <p:sldId id="298" r:id="rId44"/>
    <p:sldId id="284" r:id="rId45"/>
    <p:sldId id="271" r:id="rId46"/>
    <p:sldId id="313" r:id="rId47"/>
    <p:sldId id="314" r:id="rId48"/>
    <p:sldId id="318" r:id="rId49"/>
    <p:sldId id="272" r:id="rId50"/>
    <p:sldId id="269" r:id="rId51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612"/>
    <p:restoredTop sz="86395"/>
  </p:normalViewPr>
  <p:slideViewPr>
    <p:cSldViewPr snapToGrid="0" snapToObjects="1">
      <p:cViewPr>
        <p:scale>
          <a:sx n="90" d="100"/>
          <a:sy n="90" d="100"/>
        </p:scale>
        <p:origin x="400" y="105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notesMaster" Target="notesMasters/notesMaster1.xml"/><Relationship Id="rId53" Type="http://schemas.openxmlformats.org/officeDocument/2006/relationships/presProps" Target="presProps.xml"/><Relationship Id="rId54" Type="http://schemas.openxmlformats.org/officeDocument/2006/relationships/viewProps" Target="viewProps.xml"/><Relationship Id="rId55" Type="http://schemas.openxmlformats.org/officeDocument/2006/relationships/theme" Target="theme/theme1.xml"/><Relationship Id="rId56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buChar char="●"/>
              <a:defRPr sz="1100"/>
            </a:lvl1pPr>
            <a:lvl2pPr lvl="1">
              <a:spcBef>
                <a:spcPts val="0"/>
              </a:spcBef>
              <a:buSzPct val="100000"/>
              <a:buChar char="○"/>
              <a:defRPr sz="1100"/>
            </a:lvl2pPr>
            <a:lvl3pPr lvl="2">
              <a:spcBef>
                <a:spcPts val="0"/>
              </a:spcBef>
              <a:buSzPct val="100000"/>
              <a:buChar char="■"/>
              <a:defRPr sz="1100"/>
            </a:lvl3pPr>
            <a:lvl4pPr lvl="3">
              <a:spcBef>
                <a:spcPts val="0"/>
              </a:spcBef>
              <a:buSzPct val="100000"/>
              <a:buChar char="●"/>
              <a:defRPr sz="1100"/>
            </a:lvl4pPr>
            <a:lvl5pPr lvl="4">
              <a:spcBef>
                <a:spcPts val="0"/>
              </a:spcBef>
              <a:buSzPct val="100000"/>
              <a:buChar char="○"/>
              <a:defRPr sz="1100"/>
            </a:lvl5pPr>
            <a:lvl6pPr lvl="5">
              <a:spcBef>
                <a:spcPts val="0"/>
              </a:spcBef>
              <a:buSzPct val="100000"/>
              <a:buChar char="■"/>
              <a:defRPr sz="1100"/>
            </a:lvl6pPr>
            <a:lvl7pPr lvl="6">
              <a:spcBef>
                <a:spcPts val="0"/>
              </a:spcBef>
              <a:buSzPct val="100000"/>
              <a:buChar char="●"/>
              <a:defRPr sz="1100"/>
            </a:lvl7pPr>
            <a:lvl8pPr lvl="7">
              <a:spcBef>
                <a:spcPts val="0"/>
              </a:spcBef>
              <a:buSzPct val="100000"/>
              <a:buChar char="○"/>
              <a:defRPr sz="1100"/>
            </a:lvl8pPr>
            <a:lvl9pPr lvl="8">
              <a:spcBef>
                <a:spcPts val="0"/>
              </a:spcBef>
              <a:buSzPct val="1000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https://www.slideshare.net/AhmadHafizIsmail/introduction-to-graphql-or-how-i-learned-to-stop-worrying-about-rest-apis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 smtClean="0"/>
              <a:t>Two</a:t>
            </a:r>
            <a:r>
              <a:rPr lang="nl-NL" dirty="0" smtClean="0"/>
              <a:t> ROOT types:</a:t>
            </a:r>
            <a:r>
              <a:rPr lang="nl-NL" baseline="0" dirty="0" smtClean="0"/>
              <a:t> </a:t>
            </a:r>
          </a:p>
          <a:p>
            <a:pPr lvl="1"/>
            <a:r>
              <a:rPr lang="nl-NL" dirty="0" smtClean="0"/>
              <a:t>Query</a:t>
            </a:r>
          </a:p>
          <a:p>
            <a:pPr lvl="1"/>
            <a:r>
              <a:rPr lang="nl-NL" dirty="0" err="1" smtClean="0"/>
              <a:t>Mutation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944050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Special </a:t>
            </a:r>
            <a:r>
              <a:rPr lang="nl-NL" dirty="0" err="1" smtClean="0"/>
              <a:t>build</a:t>
            </a:r>
            <a:r>
              <a:rPr lang="nl-NL" dirty="0" smtClean="0"/>
              <a:t> in types</a:t>
            </a:r>
          </a:p>
          <a:p>
            <a:r>
              <a:rPr lang="nl-NL" dirty="0" smtClean="0"/>
              <a:t>List support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1622298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Special </a:t>
            </a:r>
            <a:r>
              <a:rPr lang="nl-NL" dirty="0" err="1" smtClean="0"/>
              <a:t>build</a:t>
            </a:r>
            <a:r>
              <a:rPr lang="nl-NL" dirty="0" smtClean="0"/>
              <a:t> in types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458849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Special </a:t>
            </a:r>
            <a:r>
              <a:rPr lang="nl-NL" dirty="0" err="1" smtClean="0"/>
              <a:t>build</a:t>
            </a:r>
            <a:r>
              <a:rPr lang="nl-NL" dirty="0" smtClean="0"/>
              <a:t> in types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7465757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Type</a:t>
            </a:r>
          </a:p>
          <a:p>
            <a:pPr lvl="1"/>
            <a:r>
              <a:rPr lang="nl-NL" dirty="0" smtClean="0"/>
              <a:t>Fields</a:t>
            </a:r>
          </a:p>
          <a:p>
            <a:pPr lvl="2"/>
            <a:r>
              <a:rPr lang="nl-NL" dirty="0" smtClean="0"/>
              <a:t>Fields are</a:t>
            </a:r>
            <a:r>
              <a:rPr lang="nl-NL" baseline="0" dirty="0" smtClean="0"/>
              <a:t> </a:t>
            </a:r>
            <a:r>
              <a:rPr lang="nl-NL" baseline="0" dirty="0" err="1" smtClean="0"/>
              <a:t>build</a:t>
            </a:r>
            <a:r>
              <a:rPr lang="nl-NL" baseline="0" dirty="0" smtClean="0"/>
              <a:t> in types</a:t>
            </a:r>
          </a:p>
          <a:p>
            <a:pPr lvl="2"/>
            <a:r>
              <a:rPr lang="nl-NL" baseline="0" dirty="0" smtClean="0"/>
              <a:t>Or </a:t>
            </a:r>
            <a:r>
              <a:rPr lang="nl-NL" baseline="0" dirty="0" err="1" smtClean="0"/>
              <a:t>other</a:t>
            </a:r>
            <a:r>
              <a:rPr lang="nl-NL" baseline="0" dirty="0" smtClean="0"/>
              <a:t> types</a:t>
            </a:r>
          </a:p>
          <a:p>
            <a:pPr lvl="2"/>
            <a:r>
              <a:rPr lang="nl-NL" baseline="0" dirty="0" err="1" smtClean="0"/>
              <a:t>Singular</a:t>
            </a:r>
            <a:r>
              <a:rPr lang="nl-NL" baseline="0" dirty="0" smtClean="0"/>
              <a:t> of </a:t>
            </a:r>
            <a:r>
              <a:rPr lang="nl-NL" baseline="0" dirty="0" err="1" smtClean="0"/>
              <a:t>plural</a:t>
            </a:r>
            <a:r>
              <a:rPr lang="nl-NL" baseline="0" dirty="0" smtClean="0"/>
              <a:t> []</a:t>
            </a:r>
            <a:endParaRPr lang="nl-NL" dirty="0" smtClean="0"/>
          </a:p>
          <a:p>
            <a:pPr lvl="2"/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549828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Special </a:t>
            </a:r>
            <a:r>
              <a:rPr lang="nl-NL" dirty="0" err="1" smtClean="0"/>
              <a:t>build</a:t>
            </a:r>
            <a:r>
              <a:rPr lang="nl-NL" dirty="0" smtClean="0"/>
              <a:t> in type</a:t>
            </a:r>
          </a:p>
          <a:p>
            <a:r>
              <a:rPr lang="nl-NL" dirty="0" smtClean="0"/>
              <a:t>Field</a:t>
            </a:r>
            <a:r>
              <a:rPr lang="nl-NL" baseline="0" dirty="0" smtClean="0"/>
              <a:t> </a:t>
            </a:r>
            <a:r>
              <a:rPr lang="nl-NL" baseline="0" dirty="0" err="1" smtClean="0"/>
              <a:t>mapped</a:t>
            </a:r>
            <a:r>
              <a:rPr lang="nl-NL" baseline="0" dirty="0" smtClean="0"/>
              <a:t> </a:t>
            </a:r>
            <a:r>
              <a:rPr lang="nl-NL" baseline="0" dirty="0" err="1" smtClean="0"/>
              <a:t>to</a:t>
            </a:r>
            <a:r>
              <a:rPr lang="nl-NL" baseline="0" dirty="0" smtClean="0"/>
              <a:t> </a:t>
            </a:r>
            <a:r>
              <a:rPr lang="nl-NL" baseline="0" dirty="0" err="1" smtClean="0"/>
              <a:t>resolver</a:t>
            </a:r>
            <a:r>
              <a:rPr lang="nl-NL" baseline="0" dirty="0" smtClean="0"/>
              <a:t> (</a:t>
            </a:r>
            <a:r>
              <a:rPr lang="nl-NL" baseline="0" dirty="0" err="1" smtClean="0"/>
              <a:t>operation</a:t>
            </a:r>
            <a:r>
              <a:rPr lang="nl-NL" baseline="0" dirty="0" smtClean="0"/>
              <a:t>)</a:t>
            </a:r>
            <a:endParaRPr lang="nl-NL" dirty="0" smtClean="0"/>
          </a:p>
          <a:p>
            <a:r>
              <a:rPr lang="nl-NL" dirty="0" smtClean="0"/>
              <a:t>Fields </a:t>
            </a:r>
            <a:r>
              <a:rPr lang="nl-NL" dirty="0" err="1" smtClean="0"/>
              <a:t>can</a:t>
            </a:r>
            <a:r>
              <a:rPr lang="nl-NL" dirty="0" smtClean="0"/>
              <a:t> have </a:t>
            </a:r>
            <a:r>
              <a:rPr lang="nl-NL" dirty="0" err="1" smtClean="0"/>
              <a:t>arguments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1551372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99151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830791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Shape 1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Shape 1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57434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 smtClean="0"/>
              <a:t>DataFetcher</a:t>
            </a:r>
            <a:r>
              <a:rPr lang="nl-NL" baseline="0" dirty="0" smtClean="0"/>
              <a:t> </a:t>
            </a:r>
            <a:r>
              <a:rPr lang="nl-NL" baseline="0" dirty="0" err="1" smtClean="0"/>
              <a:t>fetches</a:t>
            </a:r>
            <a:r>
              <a:rPr lang="nl-NL" baseline="0" dirty="0" smtClean="0"/>
              <a:t> </a:t>
            </a:r>
            <a:r>
              <a:rPr lang="nl-NL" baseline="0" dirty="0" err="1" smtClean="0"/>
              <a:t>the</a:t>
            </a:r>
            <a:r>
              <a:rPr lang="nl-NL" baseline="0" dirty="0" smtClean="0"/>
              <a:t> backing data </a:t>
            </a:r>
            <a:r>
              <a:rPr lang="nl-NL" baseline="0" dirty="0" err="1" smtClean="0"/>
              <a:t>for</a:t>
            </a:r>
            <a:r>
              <a:rPr lang="nl-NL" baseline="0" dirty="0" smtClean="0"/>
              <a:t> a field type. </a:t>
            </a:r>
            <a:r>
              <a:rPr lang="nl-NL" baseline="0" dirty="0" err="1" smtClean="0"/>
              <a:t>Unless</a:t>
            </a:r>
            <a:r>
              <a:rPr lang="nl-NL" baseline="0" dirty="0" smtClean="0"/>
              <a:t> </a:t>
            </a:r>
            <a:r>
              <a:rPr lang="nl-NL" baseline="0" dirty="0" err="1" smtClean="0"/>
              <a:t>its</a:t>
            </a:r>
            <a:r>
              <a:rPr lang="nl-NL" baseline="0" dirty="0" smtClean="0"/>
              <a:t> </a:t>
            </a:r>
            <a:r>
              <a:rPr lang="nl-NL" baseline="0" dirty="0" err="1" smtClean="0"/>
              <a:t>provided</a:t>
            </a:r>
            <a:r>
              <a:rPr lang="nl-NL" baseline="0" dirty="0" smtClean="0"/>
              <a:t> </a:t>
            </a:r>
            <a:r>
              <a:rPr lang="nl-NL" baseline="0" dirty="0" err="1" smtClean="0"/>
              <a:t>by</a:t>
            </a:r>
            <a:r>
              <a:rPr lang="nl-NL" baseline="0" dirty="0" smtClean="0"/>
              <a:t> </a:t>
            </a:r>
            <a:r>
              <a:rPr lang="nl-NL" baseline="0" dirty="0" err="1" smtClean="0"/>
              <a:t>the</a:t>
            </a:r>
            <a:r>
              <a:rPr lang="nl-NL" baseline="0" dirty="0" smtClean="0"/>
              <a:t> </a:t>
            </a:r>
            <a:r>
              <a:rPr lang="nl-NL" baseline="0" dirty="0" err="1" smtClean="0"/>
              <a:t>current</a:t>
            </a:r>
            <a:r>
              <a:rPr lang="nl-NL" baseline="0" dirty="0" smtClean="0"/>
              <a:t> type.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02803740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Shape 1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657204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Shape 1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123685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Shape 1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306957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513567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683581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Shape 1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61629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289135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Shape 1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Shape 1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Shape 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Multiple REST</a:t>
            </a:r>
            <a:r>
              <a:rPr lang="nl-NL" baseline="0" dirty="0" smtClean="0"/>
              <a:t> calls </a:t>
            </a:r>
            <a:r>
              <a:rPr lang="nl-NL" baseline="0" dirty="0" err="1" smtClean="0"/>
              <a:t>needed</a:t>
            </a:r>
            <a:r>
              <a:rPr lang="nl-NL" baseline="0" dirty="0" smtClean="0"/>
              <a:t> </a:t>
            </a:r>
            <a:r>
              <a:rPr lang="nl-NL" baseline="0" dirty="0" err="1" smtClean="0"/>
              <a:t>to</a:t>
            </a:r>
            <a:r>
              <a:rPr lang="nl-NL" baseline="0" dirty="0" smtClean="0"/>
              <a:t> get </a:t>
            </a:r>
            <a:r>
              <a:rPr lang="nl-NL" baseline="0" dirty="0" err="1" smtClean="0"/>
              <a:t>all</a:t>
            </a:r>
            <a:r>
              <a:rPr lang="nl-NL" baseline="0" dirty="0" smtClean="0"/>
              <a:t> </a:t>
            </a:r>
            <a:r>
              <a:rPr lang="nl-NL" baseline="0" dirty="0" err="1" smtClean="0"/>
              <a:t>the</a:t>
            </a:r>
            <a:r>
              <a:rPr lang="nl-NL" baseline="0" dirty="0" smtClean="0"/>
              <a:t> data on </a:t>
            </a:r>
            <a:r>
              <a:rPr lang="nl-NL" baseline="0" dirty="0" err="1" smtClean="0"/>
              <a:t>the</a:t>
            </a:r>
            <a:r>
              <a:rPr lang="nl-NL" baseline="0" dirty="0" smtClean="0"/>
              <a:t> screen. </a:t>
            </a:r>
          </a:p>
          <a:p>
            <a:r>
              <a:rPr lang="nl-NL" baseline="0" dirty="0" err="1" smtClean="0"/>
              <a:t>From</a:t>
            </a:r>
            <a:r>
              <a:rPr lang="nl-NL" baseline="0" dirty="0" smtClean="0"/>
              <a:t> multiple different services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9727154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87139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Shape 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http://graphql.org/learn/thinking-in-graphs/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‹nr.›</a:t>
            </a:fld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‹nr.›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‹nr.›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‹nr.›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‹nr.›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‹nr.›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‹nr.›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‹nr.›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‹nr.›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‹nr.›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‹nr.›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dark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>
                <a:solidFill>
                  <a:schemeClr val="lt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>
                <a:solidFill>
                  <a:schemeClr val="lt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>
                <a:solidFill>
                  <a:schemeClr val="lt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>
                <a:solidFill>
                  <a:schemeClr val="lt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>
                <a:solidFill>
                  <a:schemeClr val="lt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>
                <a:solidFill>
                  <a:schemeClr val="lt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>
                <a:solidFill>
                  <a:schemeClr val="lt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>
                <a:solidFill>
                  <a:schemeClr val="lt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-GB" sz="1000">
                <a:solidFill>
                  <a:schemeClr val="lt2"/>
                </a:solidFill>
              </a:rPr>
              <a:t>‹nr.›</a:t>
            </a:fld>
            <a:endParaRPr lang="en-GB" sz="1000">
              <a:solidFill>
                <a:schemeClr val="lt2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iming>
    <p:tnLst>
      <p:par>
        <p:cTn id="1" dur="indefinite" restart="never" nodeType="tmRoot"/>
      </p:par>
    </p:tnLst>
  </p:timing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tiff"/><Relationship Id="rId5" Type="http://schemas.openxmlformats.org/officeDocument/2006/relationships/image" Target="../media/image4.tiff"/><Relationship Id="rId6" Type="http://schemas.openxmlformats.org/officeDocument/2006/relationships/image" Target="../media/image5.tiff"/><Relationship Id="rId7" Type="http://schemas.openxmlformats.org/officeDocument/2006/relationships/image" Target="../media/image6.tif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://graphql.org/learn/" TargetMode="External"/><Relationship Id="rId4" Type="http://schemas.openxmlformats.org/officeDocument/2006/relationships/hyperlink" Target="https://www.howtographql.com/" TargetMode="External"/><Relationship Id="rId5" Type="http://schemas.openxmlformats.org/officeDocument/2006/relationships/hyperlink" Target="https://github.com/graphql-java/awesome-graphql-java" TargetMode="External"/><Relationship Id="rId6" Type="http://schemas.openxmlformats.org/officeDocument/2006/relationships/hyperlink" Target="https://developers.facebook.com/docs/graph-api/using-graph-api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tiff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/>
              <a:t>REST in peace</a:t>
            </a:r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5111" y="1573536"/>
            <a:ext cx="3313777" cy="165688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But</a:t>
            </a:r>
            <a:r>
              <a:rPr lang="mr-IN" dirty="0" smtClean="0"/>
              <a:t>…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/>
            <a:r>
              <a:rPr lang="nl-NL" dirty="0" smtClean="0"/>
              <a:t>No real standard </a:t>
            </a:r>
            <a:r>
              <a:rPr lang="nl-NL" dirty="0" err="1" smtClean="0"/>
              <a:t>for</a:t>
            </a:r>
            <a:r>
              <a:rPr lang="nl-NL" dirty="0" smtClean="0"/>
              <a:t> </a:t>
            </a:r>
            <a:r>
              <a:rPr lang="nl-NL" dirty="0" err="1" smtClean="0"/>
              <a:t>doing</a:t>
            </a:r>
            <a:r>
              <a:rPr lang="nl-NL" dirty="0" smtClean="0"/>
              <a:t> </a:t>
            </a:r>
            <a:r>
              <a:rPr lang="nl-NL" dirty="0" err="1" smtClean="0"/>
              <a:t>this</a:t>
            </a:r>
            <a:r>
              <a:rPr lang="nl-NL" dirty="0" smtClean="0"/>
              <a:t> (best-</a:t>
            </a:r>
            <a:r>
              <a:rPr lang="nl-NL" dirty="0" err="1" smtClean="0"/>
              <a:t>practice</a:t>
            </a:r>
            <a:r>
              <a:rPr lang="nl-NL" dirty="0" smtClean="0"/>
              <a:t>)</a:t>
            </a:r>
          </a:p>
          <a:p>
            <a:pPr marL="285750" indent="-285750"/>
            <a:r>
              <a:rPr lang="nl-NL" dirty="0" smtClean="0"/>
              <a:t>Lot of details </a:t>
            </a:r>
            <a:r>
              <a:rPr lang="nl-NL" dirty="0" err="1" smtClean="0"/>
              <a:t>you</a:t>
            </a:r>
            <a:r>
              <a:rPr lang="nl-NL" dirty="0" smtClean="0"/>
              <a:t> have </a:t>
            </a:r>
            <a:r>
              <a:rPr lang="nl-NL" dirty="0" err="1" smtClean="0"/>
              <a:t>to</a:t>
            </a:r>
            <a:r>
              <a:rPr lang="nl-NL" dirty="0" smtClean="0"/>
              <a:t> deal </a:t>
            </a:r>
            <a:r>
              <a:rPr lang="nl-NL" dirty="0" err="1" smtClean="0"/>
              <a:t>with</a:t>
            </a:r>
            <a:r>
              <a:rPr lang="nl-NL" dirty="0" smtClean="0"/>
              <a:t> as a </a:t>
            </a:r>
            <a:r>
              <a:rPr lang="nl-NL" dirty="0" err="1" smtClean="0"/>
              <a:t>developer</a:t>
            </a:r>
            <a:r>
              <a:rPr lang="nl-NL" dirty="0" smtClean="0"/>
              <a:t>!</a:t>
            </a:r>
          </a:p>
          <a:p>
            <a:pPr marL="285750" indent="-285750"/>
            <a:endParaRPr lang="nl-NL" dirty="0" smtClean="0"/>
          </a:p>
          <a:p>
            <a:pPr marL="285750" indent="-285750"/>
            <a:endParaRPr lang="nl-NL" dirty="0" smtClean="0"/>
          </a:p>
        </p:txBody>
      </p:sp>
    </p:spTree>
    <p:extLst>
      <p:ext uri="{BB962C8B-B14F-4D97-AF65-F5344CB8AC3E}">
        <p14:creationId xmlns:p14="http://schemas.microsoft.com/office/powerpoint/2010/main" val="1464933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/>
            <a:r>
              <a:rPr lang="nl-NL" dirty="0"/>
              <a:t>The </a:t>
            </a:r>
            <a:r>
              <a:rPr lang="nl-NL" dirty="0" err="1"/>
              <a:t>same</a:t>
            </a:r>
            <a:r>
              <a:rPr lang="nl-NL" dirty="0"/>
              <a:t> website</a:t>
            </a:r>
            <a:r>
              <a:rPr lang="mr-IN" dirty="0"/>
              <a:t>…</a:t>
            </a:r>
            <a:r>
              <a:rPr lang="en-US" dirty="0"/>
              <a:t>using </a:t>
            </a:r>
            <a:r>
              <a:rPr lang="en-US" dirty="0" err="1"/>
              <a:t>GraphQL</a:t>
            </a:r>
            <a:endParaRPr lang="en-GB" dirty="0"/>
          </a:p>
        </p:txBody>
      </p:sp>
      <p:sp>
        <p:nvSpPr>
          <p:cNvPr id="73" name="Shape 7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666742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38100" marR="38100" lvl="0">
              <a:lnSpc>
                <a:spcPct val="100000"/>
              </a:lnSpc>
              <a:spcAft>
                <a:spcPts val="0"/>
              </a:spcAft>
              <a:buNone/>
            </a:pPr>
            <a:r>
              <a:rPr lang="en-US" dirty="0" smtClean="0"/>
              <a:t>Query</a:t>
            </a:r>
          </a:p>
          <a:p>
            <a:pPr marL="38100" marR="38100" lvl="0">
              <a:lnSpc>
                <a:spcPct val="100000"/>
              </a:lnSpc>
              <a:spcAft>
                <a:spcPts val="0"/>
              </a:spcAft>
              <a:buNone/>
            </a:pPr>
            <a:r>
              <a:rPr lang="mr-IN" dirty="0" smtClean="0"/>
              <a:t>{</a:t>
            </a:r>
            <a:r>
              <a:rPr lang="mr-IN" dirty="0"/>
              <a:t/>
            </a:r>
            <a:br>
              <a:rPr lang="mr-IN" dirty="0"/>
            </a:br>
            <a:r>
              <a:rPr lang="mr-IN" dirty="0"/>
              <a:t>    </a:t>
            </a:r>
            <a:r>
              <a:rPr lang="mr-IN" dirty="0" err="1" smtClean="0">
                <a:solidFill>
                  <a:srgbClr val="9876AA"/>
                </a:solidFill>
              </a:rPr>
              <a:t>order</a:t>
            </a:r>
            <a:r>
              <a:rPr lang="mr-IN" dirty="0" smtClean="0">
                <a:solidFill>
                  <a:srgbClr val="9876AA"/>
                </a:solidFill>
              </a:rPr>
              <a:t> </a:t>
            </a:r>
            <a:r>
              <a:rPr lang="mr-IN" dirty="0" smtClean="0"/>
              <a:t>(</a:t>
            </a:r>
            <a:r>
              <a:rPr lang="mr-IN" dirty="0" err="1"/>
              <a:t>id</a:t>
            </a:r>
            <a:r>
              <a:rPr lang="mr-IN" dirty="0">
                <a:solidFill>
                  <a:srgbClr val="CC7832"/>
                </a:solidFill>
              </a:rPr>
              <a:t>: </a:t>
            </a:r>
            <a:r>
              <a:rPr lang="mr-IN" dirty="0">
                <a:solidFill>
                  <a:srgbClr val="6897BB"/>
                </a:solidFill>
              </a:rPr>
              <a:t>4370307900</a:t>
            </a:r>
            <a:r>
              <a:rPr lang="mr-IN" dirty="0"/>
              <a:t>) {</a:t>
            </a:r>
            <a:br>
              <a:rPr lang="mr-IN" dirty="0"/>
            </a:br>
            <a:r>
              <a:rPr lang="mr-IN" dirty="0"/>
              <a:t>        </a:t>
            </a:r>
            <a:r>
              <a:rPr lang="mr-IN" dirty="0" err="1">
                <a:solidFill>
                  <a:srgbClr val="9876AA"/>
                </a:solidFill>
              </a:rPr>
              <a:t>totalPrice</a:t>
            </a:r>
            <a:r>
              <a:rPr lang="mr-IN" dirty="0">
                <a:solidFill>
                  <a:srgbClr val="9876AA"/>
                </a:solidFill>
              </a:rPr>
              <a:t/>
            </a:r>
            <a:br>
              <a:rPr lang="mr-IN" dirty="0">
                <a:solidFill>
                  <a:srgbClr val="9876AA"/>
                </a:solidFill>
              </a:rPr>
            </a:br>
            <a:r>
              <a:rPr lang="mr-IN" dirty="0">
                <a:solidFill>
                  <a:srgbClr val="9876AA"/>
                </a:solidFill>
              </a:rPr>
              <a:t>        </a:t>
            </a:r>
            <a:r>
              <a:rPr lang="mr-IN" dirty="0" err="1">
                <a:solidFill>
                  <a:srgbClr val="9876AA"/>
                </a:solidFill>
              </a:rPr>
              <a:t>orderItems</a:t>
            </a:r>
            <a:r>
              <a:rPr lang="mr-IN" dirty="0">
                <a:solidFill>
                  <a:srgbClr val="9876AA"/>
                </a:solidFill>
              </a:rPr>
              <a:t> </a:t>
            </a:r>
            <a:r>
              <a:rPr lang="mr-IN" dirty="0"/>
              <a:t>{</a:t>
            </a:r>
            <a:br>
              <a:rPr lang="mr-IN" dirty="0"/>
            </a:br>
            <a:r>
              <a:rPr lang="mr-IN" dirty="0"/>
              <a:t>            </a:t>
            </a:r>
            <a:r>
              <a:rPr lang="mr-IN" dirty="0" err="1">
                <a:solidFill>
                  <a:srgbClr val="9876AA"/>
                </a:solidFill>
              </a:rPr>
              <a:t>product</a:t>
            </a:r>
            <a:r>
              <a:rPr lang="mr-IN" dirty="0">
                <a:solidFill>
                  <a:srgbClr val="9876AA"/>
                </a:solidFill>
              </a:rPr>
              <a:t> </a:t>
            </a:r>
            <a:r>
              <a:rPr lang="mr-IN" dirty="0"/>
              <a:t>{</a:t>
            </a:r>
            <a:br>
              <a:rPr lang="mr-IN" dirty="0"/>
            </a:br>
            <a:r>
              <a:rPr lang="mr-IN" dirty="0"/>
              <a:t>                </a:t>
            </a:r>
            <a:r>
              <a:rPr lang="mr-IN" dirty="0" err="1">
                <a:solidFill>
                  <a:srgbClr val="9876AA"/>
                </a:solidFill>
              </a:rPr>
              <a:t>imageUrl</a:t>
            </a:r>
            <a:r>
              <a:rPr lang="mr-IN" dirty="0">
                <a:solidFill>
                  <a:srgbClr val="9876AA"/>
                </a:solidFill>
              </a:rPr>
              <a:t/>
            </a:r>
            <a:br>
              <a:rPr lang="mr-IN" dirty="0">
                <a:solidFill>
                  <a:srgbClr val="9876AA"/>
                </a:solidFill>
              </a:rPr>
            </a:br>
            <a:r>
              <a:rPr lang="mr-IN" dirty="0">
                <a:solidFill>
                  <a:srgbClr val="9876AA"/>
                </a:solidFill>
              </a:rPr>
              <a:t>            </a:t>
            </a:r>
            <a:r>
              <a:rPr lang="mr-IN" dirty="0"/>
              <a:t>}</a:t>
            </a:r>
            <a:br>
              <a:rPr lang="mr-IN" dirty="0"/>
            </a:br>
            <a:r>
              <a:rPr lang="mr-IN" dirty="0"/>
              <a:t>            </a:t>
            </a:r>
            <a:r>
              <a:rPr lang="mr-IN" dirty="0" err="1">
                <a:solidFill>
                  <a:srgbClr val="9876AA"/>
                </a:solidFill>
              </a:rPr>
              <a:t>shipment</a:t>
            </a:r>
            <a:r>
              <a:rPr lang="mr-IN" dirty="0">
                <a:solidFill>
                  <a:srgbClr val="9876AA"/>
                </a:solidFill>
              </a:rPr>
              <a:t> </a:t>
            </a:r>
            <a:r>
              <a:rPr lang="mr-IN" dirty="0"/>
              <a:t>{</a:t>
            </a:r>
            <a:br>
              <a:rPr lang="mr-IN" dirty="0"/>
            </a:br>
            <a:r>
              <a:rPr lang="mr-IN" dirty="0"/>
              <a:t>                </a:t>
            </a:r>
            <a:r>
              <a:rPr lang="mr-IN" dirty="0" err="1">
                <a:solidFill>
                  <a:srgbClr val="9876AA"/>
                </a:solidFill>
              </a:rPr>
              <a:t>status</a:t>
            </a:r>
            <a:r>
              <a:rPr lang="mr-IN" dirty="0">
                <a:solidFill>
                  <a:srgbClr val="9876AA"/>
                </a:solidFill>
              </a:rPr>
              <a:t/>
            </a:r>
            <a:br>
              <a:rPr lang="mr-IN" dirty="0">
                <a:solidFill>
                  <a:srgbClr val="9876AA"/>
                </a:solidFill>
              </a:rPr>
            </a:br>
            <a:r>
              <a:rPr lang="mr-IN" dirty="0">
                <a:solidFill>
                  <a:srgbClr val="9876AA"/>
                </a:solidFill>
              </a:rPr>
              <a:t>            </a:t>
            </a:r>
            <a:r>
              <a:rPr lang="mr-IN" dirty="0"/>
              <a:t>}</a:t>
            </a:r>
            <a:br>
              <a:rPr lang="mr-IN" dirty="0"/>
            </a:br>
            <a:r>
              <a:rPr lang="mr-IN" dirty="0"/>
              <a:t>        }</a:t>
            </a:r>
            <a:br>
              <a:rPr lang="mr-IN" dirty="0"/>
            </a:br>
            <a:r>
              <a:rPr lang="mr-IN" dirty="0"/>
              <a:t>    }</a:t>
            </a:r>
            <a:br>
              <a:rPr lang="mr-IN" dirty="0"/>
            </a:br>
            <a:r>
              <a:rPr lang="mr-IN" dirty="0" smtClean="0"/>
              <a:t>}</a:t>
            </a:r>
            <a:endParaRPr dirty="0"/>
          </a:p>
        </p:txBody>
      </p:sp>
      <p:sp>
        <p:nvSpPr>
          <p:cNvPr id="4" name="Shape 73"/>
          <p:cNvSpPr txBox="1">
            <a:spLocks/>
          </p:cNvSpPr>
          <p:nvPr/>
        </p:nvSpPr>
        <p:spPr>
          <a:xfrm>
            <a:off x="4572000" y="1152475"/>
            <a:ext cx="4572000" cy="3416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8100" marR="38100">
              <a:lnSpc>
                <a:spcPct val="100000"/>
              </a:lnSpc>
              <a:spcAft>
                <a:spcPts val="0"/>
              </a:spcAft>
              <a:buFontTx/>
              <a:buNone/>
            </a:pPr>
            <a:r>
              <a:rPr lang="en-US" dirty="0" smtClean="0"/>
              <a:t>Result</a:t>
            </a:r>
          </a:p>
          <a:p>
            <a:pPr marL="38100" marR="38100">
              <a:lnSpc>
                <a:spcPct val="100000"/>
              </a:lnSpc>
              <a:spcAft>
                <a:spcPts val="0"/>
              </a:spcAft>
              <a:buFontTx/>
              <a:buNone/>
            </a:pPr>
            <a:r>
              <a:rPr lang="mr-IN" dirty="0" smtClean="0"/>
              <a:t>{</a:t>
            </a:r>
            <a:r>
              <a:rPr lang="mr-IN" sz="1000" dirty="0"/>
              <a:t/>
            </a:r>
            <a:br>
              <a:rPr lang="mr-IN" sz="1000" dirty="0"/>
            </a:br>
            <a:r>
              <a:rPr lang="mr-IN" sz="1100" dirty="0"/>
              <a:t>  </a:t>
            </a:r>
            <a:r>
              <a:rPr lang="mr-IN" sz="1100" dirty="0">
                <a:solidFill>
                  <a:srgbClr val="9876AA"/>
                </a:solidFill>
              </a:rPr>
              <a:t>"</a:t>
            </a:r>
            <a:r>
              <a:rPr lang="mr-IN" sz="1100" dirty="0" err="1">
                <a:solidFill>
                  <a:srgbClr val="9876AA"/>
                </a:solidFill>
              </a:rPr>
              <a:t>data</a:t>
            </a:r>
            <a:r>
              <a:rPr lang="mr-IN" sz="1100" dirty="0">
                <a:solidFill>
                  <a:srgbClr val="9876AA"/>
                </a:solidFill>
              </a:rPr>
              <a:t>"</a:t>
            </a:r>
            <a:r>
              <a:rPr lang="mr-IN" sz="1100" dirty="0">
                <a:solidFill>
                  <a:srgbClr val="CC7832"/>
                </a:solidFill>
              </a:rPr>
              <a:t>: </a:t>
            </a:r>
            <a:r>
              <a:rPr lang="mr-IN" sz="1100" dirty="0"/>
              <a:t>{</a:t>
            </a:r>
            <a:br>
              <a:rPr lang="mr-IN" sz="1100" dirty="0"/>
            </a:br>
            <a:r>
              <a:rPr lang="mr-IN" sz="1100" dirty="0"/>
              <a:t>    </a:t>
            </a:r>
            <a:r>
              <a:rPr lang="mr-IN" sz="1100" dirty="0">
                <a:solidFill>
                  <a:srgbClr val="9876AA"/>
                </a:solidFill>
              </a:rPr>
              <a:t>"</a:t>
            </a:r>
            <a:r>
              <a:rPr lang="mr-IN" sz="1100" dirty="0" err="1">
                <a:solidFill>
                  <a:srgbClr val="9876AA"/>
                </a:solidFill>
              </a:rPr>
              <a:t>order</a:t>
            </a:r>
            <a:r>
              <a:rPr lang="mr-IN" sz="1100" dirty="0">
                <a:solidFill>
                  <a:srgbClr val="9876AA"/>
                </a:solidFill>
              </a:rPr>
              <a:t>"</a:t>
            </a:r>
            <a:r>
              <a:rPr lang="mr-IN" sz="1100" dirty="0">
                <a:solidFill>
                  <a:srgbClr val="CC7832"/>
                </a:solidFill>
              </a:rPr>
              <a:t>: </a:t>
            </a:r>
            <a:r>
              <a:rPr lang="mr-IN" sz="1100" dirty="0"/>
              <a:t>{</a:t>
            </a:r>
            <a:br>
              <a:rPr lang="mr-IN" sz="1100" dirty="0"/>
            </a:br>
            <a:r>
              <a:rPr lang="mr-IN" sz="1100" dirty="0"/>
              <a:t>      </a:t>
            </a:r>
            <a:r>
              <a:rPr lang="mr-IN" sz="1100" dirty="0">
                <a:solidFill>
                  <a:srgbClr val="9876AA"/>
                </a:solidFill>
              </a:rPr>
              <a:t>"</a:t>
            </a:r>
            <a:r>
              <a:rPr lang="mr-IN" sz="1100" dirty="0" err="1">
                <a:solidFill>
                  <a:srgbClr val="9876AA"/>
                </a:solidFill>
              </a:rPr>
              <a:t>totalPrice</a:t>
            </a:r>
            <a:r>
              <a:rPr lang="mr-IN" sz="1100" dirty="0">
                <a:solidFill>
                  <a:srgbClr val="9876AA"/>
                </a:solidFill>
              </a:rPr>
              <a:t>"</a:t>
            </a:r>
            <a:r>
              <a:rPr lang="mr-IN" sz="1100" dirty="0">
                <a:solidFill>
                  <a:srgbClr val="CC7832"/>
                </a:solidFill>
              </a:rPr>
              <a:t>: </a:t>
            </a:r>
            <a:r>
              <a:rPr lang="mr-IN" sz="1100" dirty="0">
                <a:solidFill>
                  <a:srgbClr val="6A8759"/>
                </a:solidFill>
              </a:rPr>
              <a:t>"23.93"</a:t>
            </a:r>
            <a:r>
              <a:rPr lang="mr-IN" sz="1100" dirty="0">
                <a:solidFill>
                  <a:srgbClr val="CC7832"/>
                </a:solidFill>
              </a:rPr>
              <a:t>,</a:t>
            </a:r>
            <a:br>
              <a:rPr lang="mr-IN" sz="1100" dirty="0">
                <a:solidFill>
                  <a:srgbClr val="CC7832"/>
                </a:solidFill>
              </a:rPr>
            </a:br>
            <a:r>
              <a:rPr lang="mr-IN" sz="1100" dirty="0">
                <a:solidFill>
                  <a:srgbClr val="CC7832"/>
                </a:solidFill>
              </a:rPr>
              <a:t>      </a:t>
            </a:r>
            <a:r>
              <a:rPr lang="mr-IN" sz="1100" dirty="0">
                <a:solidFill>
                  <a:srgbClr val="9876AA"/>
                </a:solidFill>
              </a:rPr>
              <a:t>"</a:t>
            </a:r>
            <a:r>
              <a:rPr lang="mr-IN" sz="1100" dirty="0" err="1">
                <a:solidFill>
                  <a:srgbClr val="9876AA"/>
                </a:solidFill>
              </a:rPr>
              <a:t>orderItems</a:t>
            </a:r>
            <a:r>
              <a:rPr lang="mr-IN" sz="1100" dirty="0">
                <a:solidFill>
                  <a:srgbClr val="9876AA"/>
                </a:solidFill>
              </a:rPr>
              <a:t>"</a:t>
            </a:r>
            <a:r>
              <a:rPr lang="mr-IN" sz="1100" dirty="0">
                <a:solidFill>
                  <a:srgbClr val="CC7832"/>
                </a:solidFill>
              </a:rPr>
              <a:t>: </a:t>
            </a:r>
            <a:r>
              <a:rPr lang="mr-IN" sz="1100" dirty="0"/>
              <a:t>[</a:t>
            </a:r>
            <a:br>
              <a:rPr lang="mr-IN" sz="1100" dirty="0"/>
            </a:br>
            <a:r>
              <a:rPr lang="mr-IN" sz="1100" dirty="0"/>
              <a:t>        {</a:t>
            </a:r>
            <a:br>
              <a:rPr lang="mr-IN" sz="1100" dirty="0"/>
            </a:br>
            <a:r>
              <a:rPr lang="mr-IN" sz="1100" dirty="0"/>
              <a:t>          </a:t>
            </a:r>
            <a:r>
              <a:rPr lang="mr-IN" sz="1100" dirty="0">
                <a:solidFill>
                  <a:srgbClr val="9876AA"/>
                </a:solidFill>
              </a:rPr>
              <a:t>"</a:t>
            </a:r>
            <a:r>
              <a:rPr lang="mr-IN" sz="1100" dirty="0" err="1">
                <a:solidFill>
                  <a:srgbClr val="9876AA"/>
                </a:solidFill>
              </a:rPr>
              <a:t>product</a:t>
            </a:r>
            <a:r>
              <a:rPr lang="mr-IN" sz="1100" dirty="0">
                <a:solidFill>
                  <a:srgbClr val="9876AA"/>
                </a:solidFill>
              </a:rPr>
              <a:t>"</a:t>
            </a:r>
            <a:r>
              <a:rPr lang="mr-IN" sz="1100" dirty="0">
                <a:solidFill>
                  <a:srgbClr val="CC7832"/>
                </a:solidFill>
              </a:rPr>
              <a:t>: </a:t>
            </a:r>
            <a:r>
              <a:rPr lang="mr-IN" sz="1100" dirty="0"/>
              <a:t>{</a:t>
            </a:r>
            <a:br>
              <a:rPr lang="mr-IN" sz="1100" dirty="0"/>
            </a:br>
            <a:r>
              <a:rPr lang="mr-IN" sz="1100" dirty="0"/>
              <a:t>            </a:t>
            </a:r>
            <a:r>
              <a:rPr lang="mr-IN" sz="1100" dirty="0">
                <a:solidFill>
                  <a:srgbClr val="9876AA"/>
                </a:solidFill>
              </a:rPr>
              <a:t>"</a:t>
            </a:r>
            <a:r>
              <a:rPr lang="mr-IN" sz="1100" dirty="0" err="1">
                <a:solidFill>
                  <a:srgbClr val="9876AA"/>
                </a:solidFill>
              </a:rPr>
              <a:t>imageUrl</a:t>
            </a:r>
            <a:r>
              <a:rPr lang="mr-IN" sz="1100" dirty="0">
                <a:solidFill>
                  <a:srgbClr val="9876AA"/>
                </a:solidFill>
              </a:rPr>
              <a:t>"</a:t>
            </a:r>
            <a:r>
              <a:rPr lang="mr-IN" sz="1100" dirty="0">
                <a:solidFill>
                  <a:srgbClr val="CC7832"/>
                </a:solidFill>
              </a:rPr>
              <a:t>: </a:t>
            </a:r>
            <a:r>
              <a:rPr lang="mr-IN" sz="1100" dirty="0">
                <a:solidFill>
                  <a:srgbClr val="6A8759"/>
                </a:solidFill>
              </a:rPr>
              <a:t>"</a:t>
            </a:r>
            <a:r>
              <a:rPr lang="mr-IN" sz="1100" dirty="0" err="1">
                <a:solidFill>
                  <a:srgbClr val="6A8759"/>
                </a:solidFill>
              </a:rPr>
              <a:t>https</a:t>
            </a:r>
            <a:r>
              <a:rPr lang="mr-IN" sz="1100" dirty="0" smtClean="0">
                <a:solidFill>
                  <a:srgbClr val="6A8759"/>
                </a:solidFill>
              </a:rPr>
              <a:t>://</a:t>
            </a:r>
            <a:r>
              <a:rPr lang="en-US" sz="1100" dirty="0" smtClean="0">
                <a:solidFill>
                  <a:srgbClr val="6A8759"/>
                </a:solidFill>
              </a:rPr>
              <a:t>123</a:t>
            </a:r>
            <a:r>
              <a:rPr lang="mr-IN" sz="1100" dirty="0" smtClean="0">
                <a:solidFill>
                  <a:srgbClr val="6A8759"/>
                </a:solidFill>
              </a:rPr>
              <a:t>.</a:t>
            </a:r>
            <a:r>
              <a:rPr lang="mr-IN" sz="1100" dirty="0" err="1" smtClean="0">
                <a:solidFill>
                  <a:srgbClr val="6A8759"/>
                </a:solidFill>
              </a:rPr>
              <a:t>img</a:t>
            </a:r>
            <a:r>
              <a:rPr lang="mr-IN" sz="1100" dirty="0">
                <a:solidFill>
                  <a:srgbClr val="6A8759"/>
                </a:solidFill>
              </a:rPr>
              <a:t>"</a:t>
            </a:r>
            <a:br>
              <a:rPr lang="mr-IN" sz="1100" dirty="0">
                <a:solidFill>
                  <a:srgbClr val="6A8759"/>
                </a:solidFill>
              </a:rPr>
            </a:br>
            <a:r>
              <a:rPr lang="mr-IN" sz="1100" dirty="0">
                <a:solidFill>
                  <a:srgbClr val="6A8759"/>
                </a:solidFill>
              </a:rPr>
              <a:t>          </a:t>
            </a:r>
            <a:r>
              <a:rPr lang="mr-IN" sz="1100" dirty="0"/>
              <a:t>}</a:t>
            </a:r>
            <a:r>
              <a:rPr lang="mr-IN" sz="1100" dirty="0">
                <a:solidFill>
                  <a:srgbClr val="CC7832"/>
                </a:solidFill>
              </a:rPr>
              <a:t>,</a:t>
            </a:r>
            <a:br>
              <a:rPr lang="mr-IN" sz="1100" dirty="0">
                <a:solidFill>
                  <a:srgbClr val="CC7832"/>
                </a:solidFill>
              </a:rPr>
            </a:br>
            <a:r>
              <a:rPr lang="mr-IN" sz="1100" dirty="0">
                <a:solidFill>
                  <a:srgbClr val="CC7832"/>
                </a:solidFill>
              </a:rPr>
              <a:t>          </a:t>
            </a:r>
            <a:r>
              <a:rPr lang="mr-IN" sz="1100" dirty="0">
                <a:solidFill>
                  <a:srgbClr val="9876AA"/>
                </a:solidFill>
              </a:rPr>
              <a:t>"</a:t>
            </a:r>
            <a:r>
              <a:rPr lang="mr-IN" sz="1100" dirty="0" err="1">
                <a:solidFill>
                  <a:srgbClr val="9876AA"/>
                </a:solidFill>
              </a:rPr>
              <a:t>shipment</a:t>
            </a:r>
            <a:r>
              <a:rPr lang="mr-IN" sz="1100" dirty="0">
                <a:solidFill>
                  <a:srgbClr val="9876AA"/>
                </a:solidFill>
              </a:rPr>
              <a:t>"</a:t>
            </a:r>
            <a:r>
              <a:rPr lang="mr-IN" sz="1100" dirty="0">
                <a:solidFill>
                  <a:srgbClr val="CC7832"/>
                </a:solidFill>
              </a:rPr>
              <a:t>: </a:t>
            </a:r>
            <a:r>
              <a:rPr lang="mr-IN" sz="1100" dirty="0"/>
              <a:t>{</a:t>
            </a:r>
            <a:br>
              <a:rPr lang="mr-IN" sz="1100" dirty="0"/>
            </a:br>
            <a:r>
              <a:rPr lang="mr-IN" sz="1100" dirty="0"/>
              <a:t>            </a:t>
            </a:r>
            <a:r>
              <a:rPr lang="mr-IN" sz="1100" dirty="0">
                <a:solidFill>
                  <a:srgbClr val="9876AA"/>
                </a:solidFill>
              </a:rPr>
              <a:t>"</a:t>
            </a:r>
            <a:r>
              <a:rPr lang="mr-IN" sz="1100" dirty="0" err="1">
                <a:solidFill>
                  <a:srgbClr val="9876AA"/>
                </a:solidFill>
              </a:rPr>
              <a:t>status</a:t>
            </a:r>
            <a:r>
              <a:rPr lang="mr-IN" sz="1100" dirty="0">
                <a:solidFill>
                  <a:srgbClr val="9876AA"/>
                </a:solidFill>
              </a:rPr>
              <a:t>"</a:t>
            </a:r>
            <a:r>
              <a:rPr lang="mr-IN" sz="1100" dirty="0">
                <a:solidFill>
                  <a:srgbClr val="CC7832"/>
                </a:solidFill>
              </a:rPr>
              <a:t>: </a:t>
            </a:r>
            <a:r>
              <a:rPr lang="mr-IN" sz="1100" dirty="0">
                <a:solidFill>
                  <a:srgbClr val="6A8759"/>
                </a:solidFill>
              </a:rPr>
              <a:t>"</a:t>
            </a:r>
            <a:r>
              <a:rPr lang="mr-IN" sz="1100" dirty="0" err="1">
                <a:solidFill>
                  <a:srgbClr val="6A8759"/>
                </a:solidFill>
              </a:rPr>
              <a:t>verzonden</a:t>
            </a:r>
            <a:r>
              <a:rPr lang="mr-IN" sz="1100" dirty="0">
                <a:solidFill>
                  <a:srgbClr val="6A8759"/>
                </a:solidFill>
              </a:rPr>
              <a:t>"</a:t>
            </a:r>
            <a:br>
              <a:rPr lang="mr-IN" sz="1100" dirty="0">
                <a:solidFill>
                  <a:srgbClr val="6A8759"/>
                </a:solidFill>
              </a:rPr>
            </a:br>
            <a:r>
              <a:rPr lang="mr-IN" sz="1100" dirty="0">
                <a:solidFill>
                  <a:srgbClr val="6A8759"/>
                </a:solidFill>
              </a:rPr>
              <a:t>          </a:t>
            </a:r>
            <a:r>
              <a:rPr lang="mr-IN" sz="1100" dirty="0"/>
              <a:t>}</a:t>
            </a:r>
            <a:br>
              <a:rPr lang="mr-IN" sz="1100" dirty="0"/>
            </a:br>
            <a:r>
              <a:rPr lang="mr-IN" sz="1100" dirty="0"/>
              <a:t>        }</a:t>
            </a:r>
            <a:r>
              <a:rPr lang="mr-IN" sz="1100" dirty="0">
                <a:solidFill>
                  <a:srgbClr val="CC7832"/>
                </a:solidFill>
              </a:rPr>
              <a:t>,</a:t>
            </a:r>
            <a:br>
              <a:rPr lang="mr-IN" sz="1100" dirty="0">
                <a:solidFill>
                  <a:srgbClr val="CC7832"/>
                </a:solidFill>
              </a:rPr>
            </a:br>
            <a:r>
              <a:rPr lang="mr-IN" sz="1100" dirty="0">
                <a:solidFill>
                  <a:srgbClr val="CC7832"/>
                </a:solidFill>
              </a:rPr>
              <a:t>        </a:t>
            </a:r>
            <a:r>
              <a:rPr lang="mr-IN" sz="1100" dirty="0"/>
              <a:t>{</a:t>
            </a:r>
            <a:br>
              <a:rPr lang="mr-IN" sz="1100" dirty="0"/>
            </a:br>
            <a:r>
              <a:rPr lang="mr-IN" sz="1100" dirty="0"/>
              <a:t>          </a:t>
            </a:r>
            <a:r>
              <a:rPr lang="mr-IN" sz="1100" dirty="0">
                <a:solidFill>
                  <a:srgbClr val="9876AA"/>
                </a:solidFill>
              </a:rPr>
              <a:t>"</a:t>
            </a:r>
            <a:r>
              <a:rPr lang="mr-IN" sz="1100" dirty="0" err="1">
                <a:solidFill>
                  <a:srgbClr val="9876AA"/>
                </a:solidFill>
              </a:rPr>
              <a:t>product</a:t>
            </a:r>
            <a:r>
              <a:rPr lang="mr-IN" sz="1100" dirty="0">
                <a:solidFill>
                  <a:srgbClr val="9876AA"/>
                </a:solidFill>
              </a:rPr>
              <a:t>"</a:t>
            </a:r>
            <a:r>
              <a:rPr lang="mr-IN" sz="1100" dirty="0">
                <a:solidFill>
                  <a:srgbClr val="CC7832"/>
                </a:solidFill>
              </a:rPr>
              <a:t>: </a:t>
            </a:r>
            <a:r>
              <a:rPr lang="mr-IN" sz="1100" dirty="0"/>
              <a:t>{</a:t>
            </a:r>
            <a:br>
              <a:rPr lang="mr-IN" sz="1100" dirty="0"/>
            </a:br>
            <a:r>
              <a:rPr lang="mr-IN" sz="1100" dirty="0"/>
              <a:t>            </a:t>
            </a:r>
            <a:r>
              <a:rPr lang="mr-IN" sz="1100" dirty="0">
                <a:solidFill>
                  <a:srgbClr val="9876AA"/>
                </a:solidFill>
              </a:rPr>
              <a:t>"</a:t>
            </a:r>
            <a:r>
              <a:rPr lang="mr-IN" sz="1100" dirty="0" err="1">
                <a:solidFill>
                  <a:srgbClr val="9876AA"/>
                </a:solidFill>
              </a:rPr>
              <a:t>imageUrl</a:t>
            </a:r>
            <a:r>
              <a:rPr lang="mr-IN" sz="1100" dirty="0">
                <a:solidFill>
                  <a:srgbClr val="9876AA"/>
                </a:solidFill>
              </a:rPr>
              <a:t>"</a:t>
            </a:r>
            <a:r>
              <a:rPr lang="mr-IN" sz="1100" dirty="0">
                <a:solidFill>
                  <a:srgbClr val="CC7832"/>
                </a:solidFill>
              </a:rPr>
              <a:t>: </a:t>
            </a:r>
            <a:r>
              <a:rPr lang="mr-IN" sz="1100" dirty="0">
                <a:solidFill>
                  <a:srgbClr val="6A8759"/>
                </a:solidFill>
              </a:rPr>
              <a:t>"</a:t>
            </a:r>
            <a:r>
              <a:rPr lang="mr-IN" sz="1100" dirty="0" err="1">
                <a:solidFill>
                  <a:srgbClr val="6A8759"/>
                </a:solidFill>
              </a:rPr>
              <a:t>https</a:t>
            </a:r>
            <a:r>
              <a:rPr lang="mr-IN" sz="1100" dirty="0" smtClean="0">
                <a:solidFill>
                  <a:srgbClr val="6A8759"/>
                </a:solidFill>
              </a:rPr>
              <a:t>://</a:t>
            </a:r>
            <a:r>
              <a:rPr lang="en-US" sz="1100" dirty="0" smtClean="0">
                <a:solidFill>
                  <a:srgbClr val="6A8759"/>
                </a:solidFill>
              </a:rPr>
              <a:t>234</a:t>
            </a:r>
            <a:r>
              <a:rPr lang="mr-IN" sz="1100" dirty="0" smtClean="0">
                <a:solidFill>
                  <a:srgbClr val="6A8759"/>
                </a:solidFill>
              </a:rPr>
              <a:t>.</a:t>
            </a:r>
            <a:r>
              <a:rPr lang="mr-IN" sz="1100" dirty="0" err="1" smtClean="0">
                <a:solidFill>
                  <a:srgbClr val="6A8759"/>
                </a:solidFill>
              </a:rPr>
              <a:t>img</a:t>
            </a:r>
            <a:r>
              <a:rPr lang="mr-IN" sz="1100" dirty="0">
                <a:solidFill>
                  <a:srgbClr val="6A8759"/>
                </a:solidFill>
              </a:rPr>
              <a:t>"</a:t>
            </a:r>
            <a:br>
              <a:rPr lang="mr-IN" sz="1100" dirty="0">
                <a:solidFill>
                  <a:srgbClr val="6A8759"/>
                </a:solidFill>
              </a:rPr>
            </a:br>
            <a:r>
              <a:rPr lang="mr-IN" sz="1100" dirty="0">
                <a:solidFill>
                  <a:srgbClr val="6A8759"/>
                </a:solidFill>
              </a:rPr>
              <a:t>          </a:t>
            </a:r>
            <a:r>
              <a:rPr lang="mr-IN" sz="1100" dirty="0"/>
              <a:t>}</a:t>
            </a:r>
            <a:r>
              <a:rPr lang="mr-IN" sz="1100" dirty="0">
                <a:solidFill>
                  <a:srgbClr val="CC7832"/>
                </a:solidFill>
              </a:rPr>
              <a:t>,</a:t>
            </a:r>
            <a:br>
              <a:rPr lang="mr-IN" sz="1100" dirty="0">
                <a:solidFill>
                  <a:srgbClr val="CC7832"/>
                </a:solidFill>
              </a:rPr>
            </a:br>
            <a:r>
              <a:rPr lang="mr-IN" sz="1100" dirty="0">
                <a:solidFill>
                  <a:srgbClr val="CC7832"/>
                </a:solidFill>
              </a:rPr>
              <a:t>          </a:t>
            </a:r>
            <a:r>
              <a:rPr lang="mr-IN" sz="1100" dirty="0">
                <a:solidFill>
                  <a:srgbClr val="9876AA"/>
                </a:solidFill>
              </a:rPr>
              <a:t>"</a:t>
            </a:r>
            <a:r>
              <a:rPr lang="mr-IN" sz="1100" dirty="0" err="1">
                <a:solidFill>
                  <a:srgbClr val="9876AA"/>
                </a:solidFill>
              </a:rPr>
              <a:t>shipment</a:t>
            </a:r>
            <a:r>
              <a:rPr lang="mr-IN" sz="1100" dirty="0">
                <a:solidFill>
                  <a:srgbClr val="9876AA"/>
                </a:solidFill>
              </a:rPr>
              <a:t>"</a:t>
            </a:r>
            <a:r>
              <a:rPr lang="mr-IN" sz="1100" dirty="0">
                <a:solidFill>
                  <a:srgbClr val="CC7832"/>
                </a:solidFill>
              </a:rPr>
              <a:t>: </a:t>
            </a:r>
            <a:r>
              <a:rPr lang="mr-IN" sz="1100" dirty="0"/>
              <a:t>{</a:t>
            </a:r>
            <a:br>
              <a:rPr lang="mr-IN" sz="1100" dirty="0"/>
            </a:br>
            <a:r>
              <a:rPr lang="mr-IN" sz="1100" dirty="0"/>
              <a:t>            </a:t>
            </a:r>
            <a:r>
              <a:rPr lang="mr-IN" sz="1100" dirty="0">
                <a:solidFill>
                  <a:srgbClr val="9876AA"/>
                </a:solidFill>
              </a:rPr>
              <a:t>"</a:t>
            </a:r>
            <a:r>
              <a:rPr lang="mr-IN" sz="1100" dirty="0" err="1">
                <a:solidFill>
                  <a:srgbClr val="9876AA"/>
                </a:solidFill>
              </a:rPr>
              <a:t>status</a:t>
            </a:r>
            <a:r>
              <a:rPr lang="mr-IN" sz="1100" dirty="0">
                <a:solidFill>
                  <a:srgbClr val="9876AA"/>
                </a:solidFill>
              </a:rPr>
              <a:t>"</a:t>
            </a:r>
            <a:r>
              <a:rPr lang="mr-IN" sz="1100" dirty="0">
                <a:solidFill>
                  <a:srgbClr val="CC7832"/>
                </a:solidFill>
              </a:rPr>
              <a:t>: </a:t>
            </a:r>
            <a:r>
              <a:rPr lang="mr-IN" sz="1100" dirty="0">
                <a:solidFill>
                  <a:srgbClr val="6A8759"/>
                </a:solidFill>
              </a:rPr>
              <a:t>"</a:t>
            </a:r>
            <a:r>
              <a:rPr lang="mr-IN" sz="1100" dirty="0" err="1">
                <a:solidFill>
                  <a:srgbClr val="6A8759"/>
                </a:solidFill>
              </a:rPr>
              <a:t>verzonden</a:t>
            </a:r>
            <a:r>
              <a:rPr lang="mr-IN" sz="1100" dirty="0">
                <a:solidFill>
                  <a:srgbClr val="6A8759"/>
                </a:solidFill>
              </a:rPr>
              <a:t>"</a:t>
            </a:r>
            <a:br>
              <a:rPr lang="mr-IN" sz="1100" dirty="0">
                <a:solidFill>
                  <a:srgbClr val="6A8759"/>
                </a:solidFill>
              </a:rPr>
            </a:br>
            <a:r>
              <a:rPr lang="mr-IN" sz="1100" dirty="0">
                <a:solidFill>
                  <a:srgbClr val="6A8759"/>
                </a:solidFill>
              </a:rPr>
              <a:t>          </a:t>
            </a:r>
            <a:r>
              <a:rPr lang="mr-IN" sz="1100" dirty="0"/>
              <a:t>}</a:t>
            </a:r>
            <a:br>
              <a:rPr lang="mr-IN" sz="1100" dirty="0"/>
            </a:br>
            <a:r>
              <a:rPr lang="mr-IN" sz="1100" dirty="0" smtClean="0"/>
              <a:t>        }</a:t>
            </a:r>
            <a:br>
              <a:rPr lang="mr-IN" sz="1100" dirty="0" smtClean="0"/>
            </a:br>
            <a:r>
              <a:rPr lang="mr-IN" sz="1100" dirty="0" smtClean="0"/>
              <a:t>      ]</a:t>
            </a:r>
            <a:br>
              <a:rPr lang="mr-IN" sz="1100" dirty="0" smtClean="0"/>
            </a:br>
            <a:r>
              <a:rPr lang="mr-IN" sz="1100" dirty="0" smtClean="0"/>
              <a:t>    }</a:t>
            </a:r>
            <a:br>
              <a:rPr lang="mr-IN" sz="1100" dirty="0" smtClean="0"/>
            </a:br>
            <a:r>
              <a:rPr lang="mr-IN" sz="1100" dirty="0" smtClean="0"/>
              <a:t>  }</a:t>
            </a:r>
            <a:br>
              <a:rPr lang="mr-IN" sz="1100" dirty="0" smtClean="0"/>
            </a:br>
            <a:r>
              <a:rPr lang="mr-IN" sz="1100" dirty="0" smtClean="0"/>
              <a:t>}</a:t>
            </a:r>
            <a:endParaRPr lang="mr-IN" sz="1100" dirty="0"/>
          </a:p>
        </p:txBody>
      </p:sp>
    </p:spTree>
    <p:extLst>
      <p:ext uri="{BB962C8B-B14F-4D97-AF65-F5344CB8AC3E}">
        <p14:creationId xmlns:p14="http://schemas.microsoft.com/office/powerpoint/2010/main" val="1655607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 err="1"/>
              <a:t>GraphQL</a:t>
            </a:r>
            <a:r>
              <a:rPr lang="en-GB" dirty="0"/>
              <a:t> </a:t>
            </a:r>
            <a:r>
              <a:rPr lang="en-GB" dirty="0" smtClean="0"/>
              <a:t>schema definition options</a:t>
            </a:r>
            <a:endParaRPr lang="en-GB" dirty="0"/>
          </a:p>
        </p:txBody>
      </p:sp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 smtClean="0"/>
              <a:t>You </a:t>
            </a:r>
            <a:r>
              <a:rPr lang="en-GB" dirty="0"/>
              <a:t>model your business domain as a </a:t>
            </a:r>
            <a:r>
              <a:rPr lang="en-GB" dirty="0" smtClean="0"/>
              <a:t>graph</a:t>
            </a:r>
          </a:p>
          <a:p>
            <a:pPr lvl="0">
              <a:spcBef>
                <a:spcPts val="0"/>
              </a:spcBef>
              <a:buNone/>
            </a:pPr>
            <a:r>
              <a:rPr lang="en-GB" dirty="0" smtClean="0"/>
              <a:t>Different implementation options</a:t>
            </a:r>
            <a:endParaRPr lang="en-GB" dirty="0"/>
          </a:p>
          <a:p>
            <a:pPr marL="457200" lvl="0" indent="-228600" rtl="0">
              <a:spcBef>
                <a:spcPts val="0"/>
              </a:spcBef>
              <a:buChar char="●"/>
            </a:pPr>
            <a:r>
              <a:rPr lang="en-GB" dirty="0" smtClean="0"/>
              <a:t>Schema-first: </a:t>
            </a:r>
            <a:r>
              <a:rPr lang="en-GB" dirty="0" err="1" smtClean="0"/>
              <a:t>GraphQL</a:t>
            </a:r>
            <a:r>
              <a:rPr lang="en-GB" dirty="0" smtClean="0"/>
              <a:t> SDL/IDL</a:t>
            </a:r>
          </a:p>
          <a:p>
            <a:pPr marL="457200" lvl="0" indent="-228600" rtl="0">
              <a:spcBef>
                <a:spcPts val="0"/>
              </a:spcBef>
              <a:buChar char="●"/>
            </a:pPr>
            <a:r>
              <a:rPr lang="en-GB" dirty="0" smtClean="0"/>
              <a:t>Code-first approach</a:t>
            </a:r>
          </a:p>
          <a:p>
            <a:pPr marL="457200" lvl="0" indent="-228600" rtl="0">
              <a:spcBef>
                <a:spcPts val="0"/>
              </a:spcBef>
              <a:buChar char="●"/>
            </a:pPr>
            <a:r>
              <a:rPr lang="en-GB" dirty="0" smtClean="0"/>
              <a:t>Hybrid: SPQR (speaker)</a:t>
            </a:r>
            <a:endParaRPr lang="en-GB" dirty="0"/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GraphQL</a:t>
            </a:r>
            <a:r>
              <a:rPr lang="nl-NL" dirty="0" smtClean="0"/>
              <a:t> schema: ROOT (</a:t>
            </a:r>
            <a:r>
              <a:rPr lang="nl-NL" dirty="0" err="1" smtClean="0"/>
              <a:t>build</a:t>
            </a:r>
            <a:r>
              <a:rPr lang="nl-NL" dirty="0"/>
              <a:t>-</a:t>
            </a:r>
            <a:r>
              <a:rPr lang="nl-NL" dirty="0" smtClean="0"/>
              <a:t>in) types</a:t>
            </a:r>
            <a:endParaRPr lang="nl-NL" dirty="0"/>
          </a:p>
        </p:txBody>
      </p:sp>
      <p:sp>
        <p:nvSpPr>
          <p:cNvPr id="4" name="Tijdelijke aanduiding voor tekst 2"/>
          <p:cNvSpPr txBox="1">
            <a:spLocks/>
          </p:cNvSpPr>
          <p:nvPr/>
        </p:nvSpPr>
        <p:spPr>
          <a:xfrm>
            <a:off x="4274048" y="1152475"/>
            <a:ext cx="4558251" cy="3416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</a:pPr>
            <a:r>
              <a:rPr lang="nl-NL" b="1" dirty="0" smtClean="0">
                <a:solidFill>
                  <a:srgbClr val="CC7832"/>
                </a:solidFill>
              </a:rPr>
              <a:t>schema </a:t>
            </a:r>
            <a:r>
              <a:rPr lang="nl-NL" dirty="0" smtClean="0"/>
              <a:t>{</a:t>
            </a:r>
            <a:br>
              <a:rPr lang="nl-NL" dirty="0" smtClean="0"/>
            </a:br>
            <a:r>
              <a:rPr lang="nl-NL" dirty="0" smtClean="0"/>
              <a:t>    </a:t>
            </a:r>
            <a:r>
              <a:rPr lang="nl-NL" b="1" dirty="0" smtClean="0">
                <a:solidFill>
                  <a:srgbClr val="CC7832"/>
                </a:solidFill>
              </a:rPr>
              <a:t>query</a:t>
            </a:r>
            <a:r>
              <a:rPr lang="nl-NL" dirty="0" smtClean="0">
                <a:solidFill>
                  <a:srgbClr val="CC7832"/>
                </a:solidFill>
              </a:rPr>
              <a:t>: </a:t>
            </a:r>
            <a:r>
              <a:rPr lang="nl-NL" dirty="0" smtClean="0"/>
              <a:t>Query</a:t>
            </a:r>
            <a:br>
              <a:rPr lang="nl-NL" dirty="0" smtClean="0"/>
            </a:br>
            <a:r>
              <a:rPr lang="nl-NL" dirty="0" smtClean="0"/>
              <a:t>    </a:t>
            </a:r>
            <a:r>
              <a:rPr lang="nl-NL" b="1" dirty="0" err="1" smtClean="0">
                <a:solidFill>
                  <a:srgbClr val="CC7832"/>
                </a:solidFill>
              </a:rPr>
              <a:t>mutation</a:t>
            </a:r>
            <a:r>
              <a:rPr lang="nl-NL" dirty="0" smtClean="0">
                <a:solidFill>
                  <a:srgbClr val="CC7832"/>
                </a:solidFill>
              </a:rPr>
              <a:t>: </a:t>
            </a:r>
            <a:r>
              <a:rPr lang="nl-NL" dirty="0" err="1" smtClean="0"/>
              <a:t>Mutation</a:t>
            </a:r>
            <a:endParaRPr lang="nl-NL" dirty="0" smtClean="0"/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</a:pPr>
            <a:r>
              <a:rPr lang="nl-NL" b="1" dirty="0" smtClean="0">
                <a:solidFill>
                  <a:srgbClr val="CC7832"/>
                </a:solidFill>
              </a:rPr>
              <a:t>    </a:t>
            </a:r>
            <a:r>
              <a:rPr lang="nl-NL" b="1" dirty="0" err="1" smtClean="0">
                <a:solidFill>
                  <a:srgbClr val="CC7832"/>
                </a:solidFill>
              </a:rPr>
              <a:t>subscription</a:t>
            </a:r>
            <a:r>
              <a:rPr lang="nl-NL" dirty="0" smtClean="0">
                <a:solidFill>
                  <a:srgbClr val="CC7832"/>
                </a:solidFill>
              </a:rPr>
              <a:t>: </a:t>
            </a:r>
            <a:r>
              <a:rPr lang="nl-NL" dirty="0" smtClean="0"/>
              <a:t>Subscription</a:t>
            </a:r>
            <a:br>
              <a:rPr lang="nl-NL" dirty="0" smtClean="0"/>
            </a:br>
            <a:r>
              <a:rPr lang="nl-NL" dirty="0" smtClean="0"/>
              <a:t>}</a:t>
            </a:r>
            <a:br>
              <a:rPr lang="nl-NL" dirty="0" smtClean="0"/>
            </a:br>
            <a:r>
              <a:rPr lang="nl-NL" dirty="0" smtClean="0"/>
              <a:t/>
            </a:r>
            <a:br>
              <a:rPr lang="nl-NL" dirty="0" smtClean="0"/>
            </a:br>
            <a:r>
              <a:rPr lang="nl-NL" b="1" dirty="0" smtClean="0">
                <a:solidFill>
                  <a:srgbClr val="CC7832"/>
                </a:solidFill>
              </a:rPr>
              <a:t>type </a:t>
            </a:r>
            <a:r>
              <a:rPr lang="nl-NL" dirty="0" smtClean="0">
                <a:solidFill>
                  <a:srgbClr val="FFC66D"/>
                </a:solidFill>
              </a:rPr>
              <a:t>Query </a:t>
            </a:r>
            <a:r>
              <a:rPr lang="nl-NL" dirty="0" smtClean="0"/>
              <a:t>{ </a:t>
            </a:r>
            <a:r>
              <a:rPr lang="mr-IN" dirty="0" smtClean="0">
                <a:solidFill>
                  <a:srgbClr val="9876AA"/>
                </a:solidFill>
              </a:rPr>
              <a:t>…</a:t>
            </a:r>
            <a:r>
              <a:rPr lang="en-US" dirty="0" smtClean="0">
                <a:solidFill>
                  <a:srgbClr val="9876AA"/>
                </a:solidFill>
              </a:rPr>
              <a:t> </a:t>
            </a:r>
            <a:r>
              <a:rPr lang="nl-NL" dirty="0" smtClean="0"/>
              <a:t>}</a:t>
            </a:r>
            <a:br>
              <a:rPr lang="nl-NL" dirty="0" smtClean="0"/>
            </a:br>
            <a:r>
              <a:rPr lang="nl-NL" dirty="0" smtClean="0"/>
              <a:t/>
            </a:r>
            <a:br>
              <a:rPr lang="nl-NL" dirty="0" smtClean="0"/>
            </a:br>
            <a:r>
              <a:rPr lang="nl-NL" b="1" dirty="0" smtClean="0">
                <a:solidFill>
                  <a:srgbClr val="CC7832"/>
                </a:solidFill>
              </a:rPr>
              <a:t>type </a:t>
            </a:r>
            <a:r>
              <a:rPr lang="nl-NL" dirty="0" err="1" smtClean="0">
                <a:solidFill>
                  <a:srgbClr val="FFC66D"/>
                </a:solidFill>
              </a:rPr>
              <a:t>Mutation</a:t>
            </a:r>
            <a:r>
              <a:rPr lang="nl-NL" dirty="0" smtClean="0">
                <a:solidFill>
                  <a:srgbClr val="FFC66D"/>
                </a:solidFill>
              </a:rPr>
              <a:t> </a:t>
            </a:r>
            <a:r>
              <a:rPr lang="nl-NL" dirty="0" smtClean="0"/>
              <a:t>{ </a:t>
            </a:r>
            <a:r>
              <a:rPr lang="mr-IN" dirty="0" smtClean="0">
                <a:solidFill>
                  <a:srgbClr val="9876AA"/>
                </a:solidFill>
              </a:rPr>
              <a:t>…</a:t>
            </a:r>
            <a:r>
              <a:rPr lang="en-US" dirty="0" smtClean="0">
                <a:solidFill>
                  <a:srgbClr val="9876AA"/>
                </a:solidFill>
              </a:rPr>
              <a:t> </a:t>
            </a:r>
            <a:r>
              <a:rPr lang="nl-NL" dirty="0" smtClean="0"/>
              <a:t>}</a:t>
            </a:r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</a:pPr>
            <a:endParaRPr lang="nl-NL" dirty="0" smtClean="0"/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nl-NL" b="1" dirty="0">
                <a:solidFill>
                  <a:srgbClr val="CC7832"/>
                </a:solidFill>
              </a:rPr>
              <a:t>type </a:t>
            </a:r>
            <a:r>
              <a:rPr lang="nl-NL" dirty="0" smtClean="0">
                <a:solidFill>
                  <a:srgbClr val="FFC66D"/>
                </a:solidFill>
              </a:rPr>
              <a:t>Subscription </a:t>
            </a:r>
            <a:r>
              <a:rPr lang="nl-NL" dirty="0" smtClean="0"/>
              <a:t>{ </a:t>
            </a:r>
            <a:r>
              <a:rPr lang="mr-IN" dirty="0">
                <a:solidFill>
                  <a:srgbClr val="9876AA"/>
                </a:solidFill>
              </a:rPr>
              <a:t>…</a:t>
            </a:r>
            <a:r>
              <a:rPr lang="en-US" dirty="0">
                <a:solidFill>
                  <a:srgbClr val="9876AA"/>
                </a:solidFill>
              </a:rPr>
              <a:t> </a:t>
            </a:r>
            <a:r>
              <a:rPr lang="nl-NL" dirty="0"/>
              <a:t>}</a:t>
            </a:r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</a:pPr>
            <a:endParaRPr lang="nl-NL" dirty="0"/>
          </a:p>
        </p:txBody>
      </p:sp>
      <p:sp>
        <p:nvSpPr>
          <p:cNvPr id="5" name="Shape 91"/>
          <p:cNvSpPr txBox="1">
            <a:spLocks/>
          </p:cNvSpPr>
          <p:nvPr/>
        </p:nvSpPr>
        <p:spPr>
          <a:xfrm>
            <a:off x="311699" y="1152475"/>
            <a:ext cx="3962349" cy="3416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  <a:spcAft>
                <a:spcPts val="0"/>
              </a:spcAft>
              <a:buClrTx/>
              <a:buSzTx/>
              <a:buNone/>
            </a:pPr>
            <a:r>
              <a:rPr lang="nl-NL" dirty="0" smtClean="0"/>
              <a:t>Query</a:t>
            </a:r>
          </a:p>
          <a:p>
            <a:pPr marL="285750" indent="-285750">
              <a:lnSpc>
                <a:spcPct val="150000"/>
              </a:lnSpc>
              <a:spcAft>
                <a:spcPts val="0"/>
              </a:spcAft>
              <a:buClrTx/>
              <a:buSzTx/>
            </a:pPr>
            <a:r>
              <a:rPr lang="nl-NL" dirty="0" err="1" smtClean="0"/>
              <a:t>fetching</a:t>
            </a:r>
            <a:r>
              <a:rPr lang="nl-NL" dirty="0" smtClean="0"/>
              <a:t> </a:t>
            </a:r>
            <a:r>
              <a:rPr lang="nl-NL" dirty="0"/>
              <a:t>data</a:t>
            </a:r>
          </a:p>
          <a:p>
            <a:pPr>
              <a:lnSpc>
                <a:spcPct val="150000"/>
              </a:lnSpc>
              <a:spcAft>
                <a:spcPts val="0"/>
              </a:spcAft>
              <a:buClrTx/>
              <a:buSzTx/>
              <a:buNone/>
            </a:pPr>
            <a:r>
              <a:rPr lang="nl-NL" dirty="0" err="1" smtClean="0"/>
              <a:t>Mutation</a:t>
            </a:r>
            <a:r>
              <a:rPr lang="nl-NL" dirty="0" smtClean="0"/>
              <a:t> </a:t>
            </a:r>
          </a:p>
          <a:p>
            <a:pPr marL="285750" indent="-285750">
              <a:lnSpc>
                <a:spcPct val="150000"/>
              </a:lnSpc>
              <a:spcAft>
                <a:spcPts val="0"/>
              </a:spcAft>
              <a:buClrTx/>
              <a:buSzTx/>
            </a:pPr>
            <a:r>
              <a:rPr lang="nl-NL" dirty="0" err="1" smtClean="0"/>
              <a:t>modifying</a:t>
            </a:r>
            <a:r>
              <a:rPr lang="nl-NL" dirty="0" smtClean="0"/>
              <a:t> </a:t>
            </a:r>
            <a:r>
              <a:rPr lang="nl-NL" dirty="0"/>
              <a:t>data</a:t>
            </a:r>
          </a:p>
          <a:p>
            <a:pPr>
              <a:lnSpc>
                <a:spcPct val="150000"/>
              </a:lnSpc>
              <a:spcAft>
                <a:spcPts val="0"/>
              </a:spcAft>
              <a:buClrTx/>
              <a:buSzTx/>
              <a:buNone/>
            </a:pPr>
            <a:r>
              <a:rPr lang="nl-NL" dirty="0" smtClean="0"/>
              <a:t>Subscription </a:t>
            </a:r>
          </a:p>
          <a:p>
            <a:pPr marL="285750" indent="-285750">
              <a:lnSpc>
                <a:spcPct val="150000"/>
              </a:lnSpc>
              <a:spcAft>
                <a:spcPts val="0"/>
              </a:spcAft>
              <a:buClrTx/>
              <a:buSzTx/>
            </a:pPr>
            <a:r>
              <a:rPr lang="nl-NL" dirty="0" err="1" smtClean="0"/>
              <a:t>notifications</a:t>
            </a:r>
            <a:endParaRPr lang="nl-NL" dirty="0" smtClean="0"/>
          </a:p>
        </p:txBody>
      </p:sp>
    </p:spTree>
    <p:extLst>
      <p:ext uri="{BB962C8B-B14F-4D97-AF65-F5344CB8AC3E}">
        <p14:creationId xmlns:p14="http://schemas.microsoft.com/office/powerpoint/2010/main" val="1084974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GraphQL</a:t>
            </a:r>
            <a:r>
              <a:rPr lang="nl-NL" dirty="0" smtClean="0"/>
              <a:t> </a:t>
            </a:r>
            <a:r>
              <a:rPr lang="nl-NL" dirty="0"/>
              <a:t>schema: type </a:t>
            </a:r>
            <a:r>
              <a:rPr lang="nl-NL" dirty="0" err="1" smtClean="0"/>
              <a:t>definition</a:t>
            </a:r>
            <a:r>
              <a:rPr lang="nl-NL" dirty="0" smtClean="0"/>
              <a:t> 1/3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520600" cy="3451423"/>
          </a:xfrm>
        </p:spPr>
        <p:txBody>
          <a:bodyPr/>
          <a:lstStyle/>
          <a:p>
            <a:pPr>
              <a:lnSpc>
                <a:spcPct val="100000"/>
              </a:lnSpc>
              <a:buNone/>
            </a:pPr>
            <a:r>
              <a:rPr lang="nl-NL" b="1" dirty="0">
                <a:solidFill>
                  <a:srgbClr val="CC7832"/>
                </a:solidFill>
              </a:rPr>
              <a:t>type </a:t>
            </a:r>
            <a:r>
              <a:rPr lang="nl-NL" dirty="0" err="1" smtClean="0">
                <a:solidFill>
                  <a:srgbClr val="FFC66D"/>
                </a:solidFill>
              </a:rPr>
              <a:t>TypeName</a:t>
            </a:r>
            <a:r>
              <a:rPr lang="nl-NL" dirty="0" smtClean="0">
                <a:solidFill>
                  <a:srgbClr val="FFC66D"/>
                </a:solidFill>
              </a:rPr>
              <a:t> </a:t>
            </a:r>
            <a:r>
              <a:rPr lang="nl-NL" dirty="0" smtClean="0"/>
              <a:t>{</a:t>
            </a:r>
            <a:r>
              <a:rPr lang="nl-NL" dirty="0"/>
              <a:t/>
            </a:r>
            <a:br>
              <a:rPr lang="nl-NL" dirty="0"/>
            </a:br>
            <a:r>
              <a:rPr lang="nl-NL" dirty="0"/>
              <a:t>    </a:t>
            </a:r>
            <a:r>
              <a:rPr lang="nl-NL" dirty="0" err="1" smtClean="0">
                <a:solidFill>
                  <a:srgbClr val="9876AA"/>
                </a:solidFill>
              </a:rPr>
              <a:t>fieldName</a:t>
            </a:r>
            <a:r>
              <a:rPr lang="nl-NL" dirty="0" smtClean="0">
                <a:solidFill>
                  <a:srgbClr val="CC7832"/>
                </a:solidFill>
              </a:rPr>
              <a:t>: </a:t>
            </a:r>
            <a:r>
              <a:rPr lang="nl-NL" dirty="0" err="1" smtClean="0"/>
              <a:t>FieldType</a:t>
            </a:r>
            <a:r>
              <a:rPr lang="nl-NL" dirty="0"/>
              <a:t/>
            </a:r>
            <a:br>
              <a:rPr lang="nl-NL" dirty="0"/>
            </a:br>
            <a:r>
              <a:rPr lang="nl-NL" dirty="0" smtClean="0"/>
              <a:t>}</a:t>
            </a:r>
          </a:p>
          <a:p>
            <a:pPr>
              <a:lnSpc>
                <a:spcPct val="100000"/>
              </a:lnSpc>
              <a:buNone/>
            </a:pPr>
            <a:endParaRPr lang="nl-NL" dirty="0"/>
          </a:p>
          <a:p>
            <a:pPr>
              <a:lnSpc>
                <a:spcPct val="100000"/>
              </a:lnSpc>
              <a:buNone/>
            </a:pPr>
            <a:endParaRPr lang="nl-NL" dirty="0" smtClean="0"/>
          </a:p>
          <a:p>
            <a:pPr>
              <a:lnSpc>
                <a:spcPct val="100000"/>
              </a:lnSpc>
              <a:buNone/>
            </a:pPr>
            <a:endParaRPr lang="nl-NL" dirty="0"/>
          </a:p>
          <a:p>
            <a:pPr>
              <a:lnSpc>
                <a:spcPct val="100000"/>
              </a:lnSpc>
              <a:buNone/>
            </a:pPr>
            <a:endParaRPr lang="nl-NL" dirty="0"/>
          </a:p>
        </p:txBody>
      </p:sp>
      <p:sp>
        <p:nvSpPr>
          <p:cNvPr id="7" name="Tijdelijke aanduiding voor tekst 2"/>
          <p:cNvSpPr txBox="1">
            <a:spLocks/>
          </p:cNvSpPr>
          <p:nvPr/>
        </p:nvSpPr>
        <p:spPr>
          <a:xfrm>
            <a:off x="3324258" y="1152474"/>
            <a:ext cx="8520600" cy="345142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None/>
            </a:pPr>
            <a:r>
              <a:rPr lang="nl-NL" dirty="0" err="1" smtClean="0"/>
              <a:t>Build</a:t>
            </a:r>
            <a:r>
              <a:rPr lang="nl-NL" dirty="0" smtClean="0"/>
              <a:t> in </a:t>
            </a:r>
            <a:r>
              <a:rPr lang="nl-NL" dirty="0" err="1" smtClean="0"/>
              <a:t>Scalar</a:t>
            </a:r>
            <a:r>
              <a:rPr lang="nl-NL" dirty="0" smtClean="0"/>
              <a:t> types:</a:t>
            </a:r>
          </a:p>
          <a:p>
            <a:pPr marL="285750" indent="-285750"/>
            <a:r>
              <a:rPr lang="nl-NL" dirty="0" smtClean="0"/>
              <a:t>Int</a:t>
            </a:r>
            <a:r>
              <a:rPr lang="nl-NL" dirty="0"/>
              <a:t>: A </a:t>
            </a:r>
            <a:r>
              <a:rPr lang="nl-NL" dirty="0" err="1"/>
              <a:t>signed</a:t>
            </a:r>
            <a:r>
              <a:rPr lang="nl-NL" dirty="0"/>
              <a:t> 32‐bit integer.</a:t>
            </a:r>
          </a:p>
          <a:p>
            <a:pPr marL="285750" indent="-285750"/>
            <a:r>
              <a:rPr lang="nl-NL" dirty="0" err="1"/>
              <a:t>Float</a:t>
            </a:r>
            <a:r>
              <a:rPr lang="nl-NL" dirty="0"/>
              <a:t>: A </a:t>
            </a:r>
            <a:r>
              <a:rPr lang="nl-NL" dirty="0" err="1"/>
              <a:t>signed</a:t>
            </a:r>
            <a:r>
              <a:rPr lang="nl-NL" dirty="0"/>
              <a:t> double-</a:t>
            </a:r>
            <a:r>
              <a:rPr lang="nl-NL" dirty="0" err="1"/>
              <a:t>precision</a:t>
            </a:r>
            <a:r>
              <a:rPr lang="nl-NL" dirty="0"/>
              <a:t> </a:t>
            </a:r>
            <a:r>
              <a:rPr lang="nl-NL" dirty="0" err="1"/>
              <a:t>floating</a:t>
            </a:r>
            <a:r>
              <a:rPr lang="nl-NL" dirty="0"/>
              <a:t>-point </a:t>
            </a:r>
            <a:r>
              <a:rPr lang="nl-NL" dirty="0" err="1"/>
              <a:t>value</a:t>
            </a:r>
            <a:r>
              <a:rPr lang="nl-NL" dirty="0"/>
              <a:t>.</a:t>
            </a:r>
          </a:p>
          <a:p>
            <a:pPr marL="285750" indent="-285750"/>
            <a:r>
              <a:rPr lang="nl-NL" dirty="0"/>
              <a:t>String: A UTF‐8 </a:t>
            </a:r>
            <a:r>
              <a:rPr lang="nl-NL" dirty="0" err="1"/>
              <a:t>character</a:t>
            </a:r>
            <a:r>
              <a:rPr lang="nl-NL" dirty="0"/>
              <a:t> </a:t>
            </a:r>
            <a:r>
              <a:rPr lang="nl-NL" dirty="0" err="1"/>
              <a:t>sequence</a:t>
            </a:r>
            <a:r>
              <a:rPr lang="nl-NL" dirty="0"/>
              <a:t>.</a:t>
            </a:r>
          </a:p>
          <a:p>
            <a:pPr marL="285750" indent="-285750"/>
            <a:r>
              <a:rPr lang="nl-NL" dirty="0" err="1"/>
              <a:t>Boolean</a:t>
            </a:r>
            <a:r>
              <a:rPr lang="nl-NL" dirty="0"/>
              <a:t>: </a:t>
            </a:r>
            <a:r>
              <a:rPr lang="nl-NL" dirty="0" err="1"/>
              <a:t>true</a:t>
            </a:r>
            <a:r>
              <a:rPr lang="nl-NL" dirty="0"/>
              <a:t> or </a:t>
            </a:r>
            <a:r>
              <a:rPr lang="nl-NL" dirty="0" err="1"/>
              <a:t>false</a:t>
            </a:r>
            <a:r>
              <a:rPr lang="nl-NL" dirty="0"/>
              <a:t>.</a:t>
            </a:r>
          </a:p>
          <a:p>
            <a:pPr marL="285750" indent="-285750"/>
            <a:r>
              <a:rPr lang="nl-NL" dirty="0"/>
              <a:t>ID: The ID </a:t>
            </a:r>
            <a:r>
              <a:rPr lang="nl-NL" dirty="0" err="1"/>
              <a:t>scalar</a:t>
            </a:r>
            <a:r>
              <a:rPr lang="nl-NL" dirty="0"/>
              <a:t> type </a:t>
            </a:r>
            <a:r>
              <a:rPr lang="nl-NL" dirty="0" err="1"/>
              <a:t>represents</a:t>
            </a:r>
            <a:r>
              <a:rPr lang="nl-NL" dirty="0"/>
              <a:t> a </a:t>
            </a:r>
            <a:r>
              <a:rPr lang="nl-NL" dirty="0" err="1"/>
              <a:t>unique</a:t>
            </a:r>
            <a:r>
              <a:rPr lang="nl-NL" dirty="0"/>
              <a:t> </a:t>
            </a:r>
            <a:r>
              <a:rPr lang="nl-NL" dirty="0" err="1" smtClean="0"/>
              <a:t>identifier</a:t>
            </a:r>
            <a:r>
              <a:rPr lang="nl-NL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37375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GraphQL</a:t>
            </a:r>
            <a:r>
              <a:rPr lang="nl-NL" dirty="0"/>
              <a:t> schema: type </a:t>
            </a:r>
            <a:r>
              <a:rPr lang="nl-NL" dirty="0" err="1" smtClean="0"/>
              <a:t>definition</a:t>
            </a:r>
            <a:r>
              <a:rPr lang="nl-NL" dirty="0" smtClean="0"/>
              <a:t> 2/3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520600" cy="3451423"/>
          </a:xfrm>
        </p:spPr>
        <p:txBody>
          <a:bodyPr/>
          <a:lstStyle/>
          <a:p>
            <a:pPr>
              <a:lnSpc>
                <a:spcPct val="100000"/>
              </a:lnSpc>
              <a:buNone/>
            </a:pPr>
            <a:r>
              <a:rPr lang="nl-NL" b="1" dirty="0">
                <a:solidFill>
                  <a:srgbClr val="CC7832"/>
                </a:solidFill>
              </a:rPr>
              <a:t>type </a:t>
            </a:r>
            <a:r>
              <a:rPr lang="nl-NL" dirty="0">
                <a:solidFill>
                  <a:srgbClr val="FFC66D"/>
                </a:solidFill>
              </a:rPr>
              <a:t>Order </a:t>
            </a:r>
            <a:r>
              <a:rPr lang="nl-NL" dirty="0"/>
              <a:t>{</a:t>
            </a:r>
            <a:br>
              <a:rPr lang="nl-NL" dirty="0"/>
            </a:br>
            <a:r>
              <a:rPr lang="nl-NL" dirty="0"/>
              <a:t>    </a:t>
            </a:r>
            <a:r>
              <a:rPr lang="nl-NL" dirty="0" err="1">
                <a:solidFill>
                  <a:srgbClr val="9876AA"/>
                </a:solidFill>
              </a:rPr>
              <a:t>totalPrice</a:t>
            </a:r>
            <a:r>
              <a:rPr lang="nl-NL" dirty="0">
                <a:solidFill>
                  <a:srgbClr val="CC7832"/>
                </a:solidFill>
              </a:rPr>
              <a:t>: </a:t>
            </a:r>
            <a:r>
              <a:rPr lang="nl-NL" dirty="0"/>
              <a:t>String</a:t>
            </a:r>
            <a:r>
              <a:rPr lang="nl-NL" dirty="0">
                <a:solidFill>
                  <a:srgbClr val="CC7832"/>
                </a:solidFill>
              </a:rPr>
              <a:t>,</a:t>
            </a:r>
            <a:br>
              <a:rPr lang="nl-NL" dirty="0">
                <a:solidFill>
                  <a:srgbClr val="CC7832"/>
                </a:solidFill>
              </a:rPr>
            </a:br>
            <a:r>
              <a:rPr lang="nl-NL" dirty="0">
                <a:solidFill>
                  <a:srgbClr val="CC7832"/>
                </a:solidFill>
              </a:rPr>
              <a:t>    </a:t>
            </a:r>
            <a:r>
              <a:rPr lang="mr-IN" dirty="0" smtClean="0">
                <a:solidFill>
                  <a:srgbClr val="9876AA"/>
                </a:solidFill>
              </a:rPr>
              <a:t>…</a:t>
            </a:r>
            <a:r>
              <a:rPr lang="nl-NL" dirty="0"/>
              <a:t/>
            </a:r>
            <a:br>
              <a:rPr lang="nl-NL" dirty="0"/>
            </a:br>
            <a:r>
              <a:rPr lang="nl-NL" dirty="0"/>
              <a:t>}</a:t>
            </a:r>
          </a:p>
          <a:p>
            <a:pPr>
              <a:lnSpc>
                <a:spcPct val="100000"/>
              </a:lnSpc>
              <a:buNone/>
            </a:pPr>
            <a:endParaRPr lang="nl-NL" dirty="0" smtClean="0"/>
          </a:p>
          <a:p>
            <a:pPr>
              <a:lnSpc>
                <a:spcPct val="100000"/>
              </a:lnSpc>
              <a:buNone/>
            </a:pPr>
            <a:endParaRPr lang="nl-NL" dirty="0"/>
          </a:p>
          <a:p>
            <a:pPr>
              <a:lnSpc>
                <a:spcPct val="100000"/>
              </a:lnSpc>
              <a:buNone/>
            </a:pPr>
            <a:endParaRPr lang="nl-NL" dirty="0"/>
          </a:p>
        </p:txBody>
      </p:sp>
      <p:sp>
        <p:nvSpPr>
          <p:cNvPr id="7" name="Tijdelijke aanduiding voor tekst 2"/>
          <p:cNvSpPr txBox="1">
            <a:spLocks/>
          </p:cNvSpPr>
          <p:nvPr/>
        </p:nvSpPr>
        <p:spPr>
          <a:xfrm>
            <a:off x="3324258" y="1152474"/>
            <a:ext cx="8520600" cy="345142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None/>
            </a:pPr>
            <a:r>
              <a:rPr lang="nl-NL" dirty="0" err="1" smtClean="0"/>
              <a:t>Build</a:t>
            </a:r>
            <a:r>
              <a:rPr lang="nl-NL" dirty="0" smtClean="0"/>
              <a:t> in </a:t>
            </a:r>
            <a:r>
              <a:rPr lang="nl-NL" dirty="0" err="1" smtClean="0"/>
              <a:t>Scalar</a:t>
            </a:r>
            <a:r>
              <a:rPr lang="nl-NL" dirty="0" smtClean="0"/>
              <a:t> types:</a:t>
            </a:r>
          </a:p>
          <a:p>
            <a:pPr marL="285750" indent="-285750"/>
            <a:r>
              <a:rPr lang="nl-NL" dirty="0" smtClean="0"/>
              <a:t>Int</a:t>
            </a:r>
            <a:r>
              <a:rPr lang="nl-NL" dirty="0"/>
              <a:t>: A </a:t>
            </a:r>
            <a:r>
              <a:rPr lang="nl-NL" dirty="0" err="1"/>
              <a:t>signed</a:t>
            </a:r>
            <a:r>
              <a:rPr lang="nl-NL" dirty="0"/>
              <a:t> 32‐bit integer.</a:t>
            </a:r>
          </a:p>
          <a:p>
            <a:pPr marL="285750" indent="-285750"/>
            <a:r>
              <a:rPr lang="nl-NL" dirty="0" err="1"/>
              <a:t>Float</a:t>
            </a:r>
            <a:r>
              <a:rPr lang="nl-NL" dirty="0"/>
              <a:t>: A </a:t>
            </a:r>
            <a:r>
              <a:rPr lang="nl-NL" dirty="0" err="1"/>
              <a:t>signed</a:t>
            </a:r>
            <a:r>
              <a:rPr lang="nl-NL" dirty="0"/>
              <a:t> double-</a:t>
            </a:r>
            <a:r>
              <a:rPr lang="nl-NL" dirty="0" err="1"/>
              <a:t>precision</a:t>
            </a:r>
            <a:r>
              <a:rPr lang="nl-NL" dirty="0"/>
              <a:t> </a:t>
            </a:r>
            <a:r>
              <a:rPr lang="nl-NL" dirty="0" err="1"/>
              <a:t>floating</a:t>
            </a:r>
            <a:r>
              <a:rPr lang="nl-NL" dirty="0"/>
              <a:t>-point </a:t>
            </a:r>
            <a:r>
              <a:rPr lang="nl-NL" dirty="0" err="1"/>
              <a:t>value</a:t>
            </a:r>
            <a:r>
              <a:rPr lang="nl-NL" dirty="0"/>
              <a:t>.</a:t>
            </a:r>
          </a:p>
          <a:p>
            <a:pPr marL="285750" indent="-285750"/>
            <a:r>
              <a:rPr lang="nl-NL" dirty="0"/>
              <a:t>String: A UTF‐8 </a:t>
            </a:r>
            <a:r>
              <a:rPr lang="nl-NL" dirty="0" err="1"/>
              <a:t>character</a:t>
            </a:r>
            <a:r>
              <a:rPr lang="nl-NL" dirty="0"/>
              <a:t> </a:t>
            </a:r>
            <a:r>
              <a:rPr lang="nl-NL" dirty="0" err="1"/>
              <a:t>sequence</a:t>
            </a:r>
            <a:r>
              <a:rPr lang="nl-NL" dirty="0"/>
              <a:t>.</a:t>
            </a:r>
          </a:p>
          <a:p>
            <a:pPr marL="285750" indent="-285750"/>
            <a:r>
              <a:rPr lang="nl-NL" dirty="0" err="1"/>
              <a:t>Boolean</a:t>
            </a:r>
            <a:r>
              <a:rPr lang="nl-NL" dirty="0"/>
              <a:t>: </a:t>
            </a:r>
            <a:r>
              <a:rPr lang="nl-NL" dirty="0" err="1"/>
              <a:t>true</a:t>
            </a:r>
            <a:r>
              <a:rPr lang="nl-NL" dirty="0"/>
              <a:t> or </a:t>
            </a:r>
            <a:r>
              <a:rPr lang="nl-NL" dirty="0" err="1"/>
              <a:t>false</a:t>
            </a:r>
            <a:r>
              <a:rPr lang="nl-NL" dirty="0"/>
              <a:t>.</a:t>
            </a:r>
          </a:p>
          <a:p>
            <a:pPr marL="285750" indent="-285750"/>
            <a:r>
              <a:rPr lang="nl-NL" dirty="0"/>
              <a:t>ID: The ID </a:t>
            </a:r>
            <a:r>
              <a:rPr lang="nl-NL" dirty="0" err="1"/>
              <a:t>scalar</a:t>
            </a:r>
            <a:r>
              <a:rPr lang="nl-NL" dirty="0"/>
              <a:t> type </a:t>
            </a:r>
            <a:r>
              <a:rPr lang="nl-NL" dirty="0" err="1"/>
              <a:t>represents</a:t>
            </a:r>
            <a:r>
              <a:rPr lang="nl-NL" dirty="0"/>
              <a:t> a </a:t>
            </a:r>
            <a:r>
              <a:rPr lang="nl-NL" dirty="0" err="1"/>
              <a:t>unique</a:t>
            </a:r>
            <a:r>
              <a:rPr lang="nl-NL" dirty="0"/>
              <a:t> </a:t>
            </a:r>
            <a:r>
              <a:rPr lang="nl-NL" dirty="0" err="1" smtClean="0"/>
              <a:t>identifier</a:t>
            </a:r>
            <a:r>
              <a:rPr lang="nl-NL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14731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GraphQL</a:t>
            </a:r>
            <a:r>
              <a:rPr lang="nl-NL" dirty="0"/>
              <a:t> schema: type </a:t>
            </a:r>
            <a:r>
              <a:rPr lang="nl-NL" dirty="0" err="1" smtClean="0"/>
              <a:t>definition</a:t>
            </a:r>
            <a:r>
              <a:rPr lang="nl-NL" dirty="0" smtClean="0"/>
              <a:t> 3/3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520600" cy="3451423"/>
          </a:xfrm>
        </p:spPr>
        <p:txBody>
          <a:bodyPr/>
          <a:lstStyle/>
          <a:p>
            <a:pPr>
              <a:lnSpc>
                <a:spcPct val="100000"/>
              </a:lnSpc>
              <a:buNone/>
            </a:pPr>
            <a:r>
              <a:rPr lang="nl-NL" b="1" dirty="0">
                <a:solidFill>
                  <a:srgbClr val="CC7832"/>
                </a:solidFill>
              </a:rPr>
              <a:t>type </a:t>
            </a:r>
            <a:r>
              <a:rPr lang="nl-NL" dirty="0">
                <a:solidFill>
                  <a:srgbClr val="FFC66D"/>
                </a:solidFill>
              </a:rPr>
              <a:t>Order </a:t>
            </a:r>
            <a:r>
              <a:rPr lang="nl-NL" dirty="0"/>
              <a:t>{</a:t>
            </a:r>
            <a:br>
              <a:rPr lang="nl-NL" dirty="0"/>
            </a:br>
            <a:r>
              <a:rPr lang="nl-NL" dirty="0"/>
              <a:t>    </a:t>
            </a:r>
            <a:r>
              <a:rPr lang="nl-NL" dirty="0" err="1">
                <a:solidFill>
                  <a:srgbClr val="9876AA"/>
                </a:solidFill>
              </a:rPr>
              <a:t>totalPrice</a:t>
            </a:r>
            <a:r>
              <a:rPr lang="nl-NL" dirty="0">
                <a:solidFill>
                  <a:srgbClr val="CC7832"/>
                </a:solidFill>
              </a:rPr>
              <a:t>: </a:t>
            </a:r>
            <a:r>
              <a:rPr lang="nl-NL" dirty="0"/>
              <a:t>String</a:t>
            </a:r>
            <a:r>
              <a:rPr lang="nl-NL" dirty="0">
                <a:solidFill>
                  <a:srgbClr val="CC7832"/>
                </a:solidFill>
              </a:rPr>
              <a:t>!,</a:t>
            </a:r>
            <a:br>
              <a:rPr lang="nl-NL" dirty="0">
                <a:solidFill>
                  <a:srgbClr val="CC7832"/>
                </a:solidFill>
              </a:rPr>
            </a:br>
            <a:r>
              <a:rPr lang="nl-NL" dirty="0">
                <a:solidFill>
                  <a:srgbClr val="CC7832"/>
                </a:solidFill>
              </a:rPr>
              <a:t>    </a:t>
            </a:r>
            <a:r>
              <a:rPr lang="nl-NL" dirty="0" err="1">
                <a:solidFill>
                  <a:srgbClr val="9876AA"/>
                </a:solidFill>
              </a:rPr>
              <a:t>orderItems</a:t>
            </a:r>
            <a:r>
              <a:rPr lang="nl-NL" dirty="0">
                <a:solidFill>
                  <a:srgbClr val="CC7832"/>
                </a:solidFill>
              </a:rPr>
              <a:t>: </a:t>
            </a:r>
            <a:r>
              <a:rPr lang="nl-NL" dirty="0"/>
              <a:t>[</a:t>
            </a:r>
            <a:r>
              <a:rPr lang="nl-NL" dirty="0" err="1"/>
              <a:t>OrderItem</a:t>
            </a:r>
            <a:r>
              <a:rPr lang="nl-NL" dirty="0" smtClean="0"/>
              <a:t>]</a:t>
            </a:r>
            <a:r>
              <a:rPr lang="nl-NL" dirty="0"/>
              <a:t/>
            </a:r>
            <a:br>
              <a:rPr lang="nl-NL" dirty="0"/>
            </a:br>
            <a:r>
              <a:rPr lang="nl-NL" dirty="0"/>
              <a:t>}</a:t>
            </a:r>
            <a:endParaRPr lang="nl-NL" dirty="0" smtClean="0"/>
          </a:p>
          <a:p>
            <a:pPr>
              <a:lnSpc>
                <a:spcPct val="100000"/>
              </a:lnSpc>
              <a:buNone/>
            </a:pPr>
            <a:endParaRPr lang="nl-NL" dirty="0"/>
          </a:p>
          <a:p>
            <a:pPr>
              <a:lnSpc>
                <a:spcPct val="100000"/>
              </a:lnSpc>
              <a:buNone/>
            </a:pPr>
            <a:endParaRPr lang="nl-NL" dirty="0"/>
          </a:p>
        </p:txBody>
      </p:sp>
      <p:sp>
        <p:nvSpPr>
          <p:cNvPr id="7" name="Tijdelijke aanduiding voor tekst 2"/>
          <p:cNvSpPr txBox="1">
            <a:spLocks/>
          </p:cNvSpPr>
          <p:nvPr/>
        </p:nvSpPr>
        <p:spPr>
          <a:xfrm>
            <a:off x="3324258" y="1152474"/>
            <a:ext cx="8520600" cy="345142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None/>
            </a:pPr>
            <a:r>
              <a:rPr lang="nl-NL" dirty="0" err="1" smtClean="0"/>
              <a:t>Other</a:t>
            </a:r>
            <a:r>
              <a:rPr lang="nl-NL" dirty="0" smtClean="0"/>
              <a:t> type options:</a:t>
            </a:r>
          </a:p>
          <a:p>
            <a:pPr marL="285750" indent="-285750"/>
            <a:r>
              <a:rPr lang="nl-NL" dirty="0" smtClean="0"/>
              <a:t>!   </a:t>
            </a:r>
            <a:r>
              <a:rPr lang="nl-NL" dirty="0" err="1" smtClean="0"/>
              <a:t>mandatory</a:t>
            </a:r>
            <a:r>
              <a:rPr lang="nl-NL" dirty="0" smtClean="0"/>
              <a:t> fields or parameters</a:t>
            </a:r>
          </a:p>
          <a:p>
            <a:pPr marL="285750" indent="-285750"/>
            <a:r>
              <a:rPr lang="nl-NL" dirty="0" smtClean="0"/>
              <a:t>[]  </a:t>
            </a:r>
            <a:r>
              <a:rPr lang="nl-NL" dirty="0" err="1" smtClean="0"/>
              <a:t>lists</a:t>
            </a:r>
            <a:endParaRPr lang="nl-NL" dirty="0" smtClean="0"/>
          </a:p>
        </p:txBody>
      </p:sp>
    </p:spTree>
    <p:extLst>
      <p:ext uri="{BB962C8B-B14F-4D97-AF65-F5344CB8AC3E}">
        <p14:creationId xmlns:p14="http://schemas.microsoft.com/office/powerpoint/2010/main" val="1796535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GraphQL</a:t>
            </a:r>
            <a:r>
              <a:rPr lang="nl-NL" dirty="0"/>
              <a:t> </a:t>
            </a:r>
            <a:r>
              <a:rPr lang="nl-NL" dirty="0" smtClean="0"/>
              <a:t>schema: model </a:t>
            </a:r>
            <a:r>
              <a:rPr lang="nl-NL" dirty="0" err="1" smtClean="0"/>
              <a:t>the</a:t>
            </a:r>
            <a:r>
              <a:rPr lang="nl-NL" dirty="0" smtClean="0"/>
              <a:t> </a:t>
            </a:r>
            <a:r>
              <a:rPr lang="nl-NL" dirty="0" err="1" smtClean="0"/>
              <a:t>shape</a:t>
            </a:r>
            <a:r>
              <a:rPr lang="nl-NL" dirty="0" smtClean="0"/>
              <a:t> of </a:t>
            </a:r>
            <a:r>
              <a:rPr lang="nl-NL" dirty="0" err="1" smtClean="0"/>
              <a:t>your</a:t>
            </a:r>
            <a:r>
              <a:rPr lang="nl-NL" dirty="0" smtClean="0"/>
              <a:t> data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520600" cy="974037"/>
          </a:xfrm>
        </p:spPr>
        <p:txBody>
          <a:bodyPr/>
          <a:lstStyle/>
          <a:p>
            <a:pPr>
              <a:lnSpc>
                <a:spcPct val="100000"/>
              </a:lnSpc>
              <a:buNone/>
            </a:pPr>
            <a:r>
              <a:rPr lang="nl-NL" sz="1400" b="1" dirty="0">
                <a:solidFill>
                  <a:srgbClr val="CC7832"/>
                </a:solidFill>
              </a:rPr>
              <a:t>type </a:t>
            </a:r>
            <a:r>
              <a:rPr lang="nl-NL" sz="1400" dirty="0">
                <a:solidFill>
                  <a:srgbClr val="FFC66D"/>
                </a:solidFill>
              </a:rPr>
              <a:t>Order </a:t>
            </a:r>
            <a:r>
              <a:rPr lang="nl-NL" sz="1400" dirty="0"/>
              <a:t>{</a:t>
            </a:r>
            <a:br>
              <a:rPr lang="nl-NL" sz="1400" dirty="0"/>
            </a:br>
            <a:r>
              <a:rPr lang="nl-NL" sz="1400" dirty="0"/>
              <a:t>    </a:t>
            </a:r>
            <a:r>
              <a:rPr lang="nl-NL" sz="1400" dirty="0" err="1">
                <a:solidFill>
                  <a:srgbClr val="9876AA"/>
                </a:solidFill>
              </a:rPr>
              <a:t>totalPrice</a:t>
            </a:r>
            <a:r>
              <a:rPr lang="nl-NL" sz="1400" dirty="0">
                <a:solidFill>
                  <a:srgbClr val="CC7832"/>
                </a:solidFill>
              </a:rPr>
              <a:t>: </a:t>
            </a:r>
            <a:r>
              <a:rPr lang="nl-NL" sz="1400" dirty="0"/>
              <a:t>String</a:t>
            </a:r>
            <a:r>
              <a:rPr lang="nl-NL" sz="1400" dirty="0">
                <a:solidFill>
                  <a:srgbClr val="CC7832"/>
                </a:solidFill>
              </a:rPr>
              <a:t>,</a:t>
            </a:r>
            <a:br>
              <a:rPr lang="nl-NL" sz="1400" dirty="0">
                <a:solidFill>
                  <a:srgbClr val="CC7832"/>
                </a:solidFill>
              </a:rPr>
            </a:br>
            <a:r>
              <a:rPr lang="nl-NL" sz="1400" dirty="0">
                <a:solidFill>
                  <a:srgbClr val="CC7832"/>
                </a:solidFill>
              </a:rPr>
              <a:t>    </a:t>
            </a:r>
            <a:r>
              <a:rPr lang="nl-NL" sz="1400" dirty="0" err="1">
                <a:solidFill>
                  <a:srgbClr val="9876AA"/>
                </a:solidFill>
              </a:rPr>
              <a:t>orderItems</a:t>
            </a:r>
            <a:r>
              <a:rPr lang="nl-NL" sz="1400" dirty="0">
                <a:solidFill>
                  <a:srgbClr val="CC7832"/>
                </a:solidFill>
              </a:rPr>
              <a:t>: </a:t>
            </a:r>
            <a:r>
              <a:rPr lang="nl-NL" sz="1400" dirty="0"/>
              <a:t>[</a:t>
            </a:r>
            <a:r>
              <a:rPr lang="nl-NL" sz="1400" dirty="0" err="1"/>
              <a:t>OrderItem</a:t>
            </a:r>
            <a:r>
              <a:rPr lang="nl-NL" sz="1400" dirty="0"/>
              <a:t>]</a:t>
            </a:r>
            <a:br>
              <a:rPr lang="nl-NL" sz="1400" dirty="0"/>
            </a:br>
            <a:r>
              <a:rPr lang="nl-NL" sz="1400" dirty="0" smtClean="0"/>
              <a:t>}</a:t>
            </a:r>
            <a:endParaRPr lang="nl-NL" sz="1400" dirty="0"/>
          </a:p>
        </p:txBody>
      </p:sp>
      <p:sp>
        <p:nvSpPr>
          <p:cNvPr id="4" name="Tijdelijke aanduiding voor tekst 2"/>
          <p:cNvSpPr txBox="1">
            <a:spLocks/>
          </p:cNvSpPr>
          <p:nvPr/>
        </p:nvSpPr>
        <p:spPr>
          <a:xfrm>
            <a:off x="311700" y="2041452"/>
            <a:ext cx="8520600" cy="1471159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00000"/>
              </a:lnSpc>
              <a:buFontTx/>
              <a:buNone/>
            </a:pPr>
            <a:r>
              <a:rPr lang="nl-NL" sz="1400" dirty="0" smtClean="0"/>
              <a:t/>
            </a:r>
            <a:br>
              <a:rPr lang="nl-NL" sz="1400" dirty="0" smtClean="0"/>
            </a:br>
            <a:r>
              <a:rPr lang="nl-NL" sz="1400" b="1" dirty="0" smtClean="0">
                <a:solidFill>
                  <a:srgbClr val="CC7832"/>
                </a:solidFill>
              </a:rPr>
              <a:t>type </a:t>
            </a:r>
            <a:r>
              <a:rPr lang="nl-NL" sz="1400" dirty="0" err="1" smtClean="0">
                <a:solidFill>
                  <a:srgbClr val="FFC66D"/>
                </a:solidFill>
              </a:rPr>
              <a:t>OrderItem</a:t>
            </a:r>
            <a:r>
              <a:rPr lang="nl-NL" sz="1400" dirty="0" smtClean="0">
                <a:solidFill>
                  <a:srgbClr val="FFC66D"/>
                </a:solidFill>
              </a:rPr>
              <a:t> </a:t>
            </a:r>
            <a:r>
              <a:rPr lang="nl-NL" sz="1400" dirty="0" smtClean="0"/>
              <a:t>{</a:t>
            </a:r>
            <a:br>
              <a:rPr lang="nl-NL" sz="1400" dirty="0" smtClean="0"/>
            </a:br>
            <a:r>
              <a:rPr lang="nl-NL" sz="1400" dirty="0" smtClean="0"/>
              <a:t>    </a:t>
            </a:r>
            <a:r>
              <a:rPr lang="nl-NL" sz="1400" dirty="0" smtClean="0">
                <a:solidFill>
                  <a:srgbClr val="9876AA"/>
                </a:solidFill>
              </a:rPr>
              <a:t>product</a:t>
            </a:r>
            <a:r>
              <a:rPr lang="nl-NL" sz="1400" dirty="0" smtClean="0">
                <a:solidFill>
                  <a:srgbClr val="CC7832"/>
                </a:solidFill>
              </a:rPr>
              <a:t>: </a:t>
            </a:r>
            <a:r>
              <a:rPr lang="nl-NL" sz="1400" dirty="0" smtClean="0"/>
              <a:t>Product</a:t>
            </a:r>
            <a:r>
              <a:rPr lang="nl-NL" sz="1400" dirty="0" smtClean="0">
                <a:solidFill>
                  <a:srgbClr val="CC7832"/>
                </a:solidFill>
              </a:rPr>
              <a:t>,</a:t>
            </a:r>
            <a:br>
              <a:rPr lang="nl-NL" sz="1400" dirty="0" smtClean="0">
                <a:solidFill>
                  <a:srgbClr val="CC7832"/>
                </a:solidFill>
              </a:rPr>
            </a:br>
            <a:r>
              <a:rPr lang="nl-NL" sz="1400" dirty="0" smtClean="0">
                <a:solidFill>
                  <a:srgbClr val="CC7832"/>
                </a:solidFill>
              </a:rPr>
              <a:t>    </a:t>
            </a:r>
            <a:r>
              <a:rPr lang="nl-NL" sz="1400" dirty="0" smtClean="0">
                <a:solidFill>
                  <a:srgbClr val="9876AA"/>
                </a:solidFill>
              </a:rPr>
              <a:t>shipment</a:t>
            </a:r>
            <a:r>
              <a:rPr lang="nl-NL" sz="1400" dirty="0" smtClean="0">
                <a:solidFill>
                  <a:srgbClr val="CC7832"/>
                </a:solidFill>
              </a:rPr>
              <a:t>: </a:t>
            </a:r>
            <a:r>
              <a:rPr lang="nl-NL" sz="1400" dirty="0" smtClean="0"/>
              <a:t>Shipment</a:t>
            </a:r>
            <a:br>
              <a:rPr lang="nl-NL" sz="1400" dirty="0" smtClean="0"/>
            </a:br>
            <a:r>
              <a:rPr lang="nl-NL" sz="1400" dirty="0" smtClean="0"/>
              <a:t>}</a:t>
            </a:r>
            <a:br>
              <a:rPr lang="nl-NL" sz="1400" dirty="0" smtClean="0"/>
            </a:br>
            <a:endParaRPr lang="nl-NL" sz="1400" dirty="0"/>
          </a:p>
        </p:txBody>
      </p:sp>
      <p:pic>
        <p:nvPicPr>
          <p:cNvPr id="7" name="Afbeelding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1524" y="1152475"/>
            <a:ext cx="6080776" cy="1251349"/>
          </a:xfrm>
          <a:prstGeom prst="rect">
            <a:avLst/>
          </a:prstGeom>
        </p:spPr>
      </p:pic>
      <p:sp>
        <p:nvSpPr>
          <p:cNvPr id="9" name="Tijdelijke aanduiding voor tekst 2"/>
          <p:cNvSpPr txBox="1">
            <a:spLocks/>
          </p:cNvSpPr>
          <p:nvPr/>
        </p:nvSpPr>
        <p:spPr>
          <a:xfrm>
            <a:off x="311700" y="3336831"/>
            <a:ext cx="8520600" cy="1806669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00000"/>
              </a:lnSpc>
              <a:buFontTx/>
              <a:buNone/>
            </a:pPr>
            <a:r>
              <a:rPr lang="nl-NL" sz="1400" b="1" dirty="0" smtClean="0">
                <a:solidFill>
                  <a:srgbClr val="CC7832"/>
                </a:solidFill>
              </a:rPr>
              <a:t>type </a:t>
            </a:r>
            <a:r>
              <a:rPr lang="nl-NL" sz="1400" dirty="0" smtClean="0">
                <a:solidFill>
                  <a:srgbClr val="FFC66D"/>
                </a:solidFill>
              </a:rPr>
              <a:t>Product </a:t>
            </a:r>
            <a:r>
              <a:rPr lang="nl-NL" sz="1400" dirty="0" smtClean="0"/>
              <a:t>{</a:t>
            </a:r>
            <a:br>
              <a:rPr lang="nl-NL" sz="1400" dirty="0" smtClean="0"/>
            </a:br>
            <a:r>
              <a:rPr lang="nl-NL" sz="1400" dirty="0" smtClean="0"/>
              <a:t>    </a:t>
            </a:r>
            <a:r>
              <a:rPr lang="nl-NL" sz="1400" dirty="0" err="1" smtClean="0">
                <a:solidFill>
                  <a:srgbClr val="9876AA"/>
                </a:solidFill>
              </a:rPr>
              <a:t>imageUrl</a:t>
            </a:r>
            <a:r>
              <a:rPr lang="nl-NL" sz="1400" dirty="0" smtClean="0">
                <a:solidFill>
                  <a:srgbClr val="CC7832"/>
                </a:solidFill>
              </a:rPr>
              <a:t>: </a:t>
            </a:r>
            <a:r>
              <a:rPr lang="nl-NL" sz="1400" dirty="0" smtClean="0"/>
              <a:t>String</a:t>
            </a:r>
            <a:br>
              <a:rPr lang="nl-NL" sz="1400" dirty="0" smtClean="0"/>
            </a:br>
            <a:r>
              <a:rPr lang="nl-NL" sz="1400" dirty="0" smtClean="0"/>
              <a:t>}</a:t>
            </a:r>
            <a:br>
              <a:rPr lang="nl-NL" sz="1400" dirty="0" smtClean="0"/>
            </a:br>
            <a:r>
              <a:rPr lang="nl-NL" sz="1400" dirty="0" smtClean="0"/>
              <a:t/>
            </a:r>
            <a:br>
              <a:rPr lang="nl-NL" sz="1400" dirty="0" smtClean="0"/>
            </a:br>
            <a:r>
              <a:rPr lang="nl-NL" sz="1400" b="1" dirty="0" smtClean="0">
                <a:solidFill>
                  <a:srgbClr val="CC7832"/>
                </a:solidFill>
              </a:rPr>
              <a:t>type </a:t>
            </a:r>
            <a:r>
              <a:rPr lang="nl-NL" sz="1400" dirty="0" smtClean="0">
                <a:solidFill>
                  <a:srgbClr val="FFC66D"/>
                </a:solidFill>
              </a:rPr>
              <a:t>Shipment </a:t>
            </a:r>
            <a:r>
              <a:rPr lang="nl-NL" sz="1400" dirty="0" smtClean="0"/>
              <a:t>{</a:t>
            </a:r>
            <a:br>
              <a:rPr lang="nl-NL" sz="1400" dirty="0" smtClean="0"/>
            </a:br>
            <a:r>
              <a:rPr lang="nl-NL" sz="1400" dirty="0" smtClean="0"/>
              <a:t>    </a:t>
            </a:r>
            <a:r>
              <a:rPr lang="nl-NL" sz="1400" dirty="0" smtClean="0">
                <a:solidFill>
                  <a:srgbClr val="9876AA"/>
                </a:solidFill>
              </a:rPr>
              <a:t>status</a:t>
            </a:r>
            <a:r>
              <a:rPr lang="nl-NL" sz="1400" dirty="0" smtClean="0">
                <a:solidFill>
                  <a:srgbClr val="CC7832"/>
                </a:solidFill>
              </a:rPr>
              <a:t>: </a:t>
            </a:r>
            <a:r>
              <a:rPr lang="nl-NL" sz="1400" dirty="0" smtClean="0"/>
              <a:t>String</a:t>
            </a:r>
            <a:br>
              <a:rPr lang="nl-NL" sz="1400" dirty="0" smtClean="0"/>
            </a:br>
            <a:r>
              <a:rPr lang="nl-NL" sz="1400" dirty="0" smtClean="0"/>
              <a:t>}</a:t>
            </a:r>
            <a:endParaRPr lang="nl-NL" sz="1400" dirty="0"/>
          </a:p>
        </p:txBody>
      </p:sp>
    </p:spTree>
    <p:extLst>
      <p:ext uri="{BB962C8B-B14F-4D97-AF65-F5344CB8AC3E}">
        <p14:creationId xmlns:p14="http://schemas.microsoft.com/office/powerpoint/2010/main" val="1671358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GraphQL</a:t>
            </a:r>
            <a:r>
              <a:rPr lang="nl-NL" dirty="0" smtClean="0"/>
              <a:t> schema: Query type</a:t>
            </a:r>
            <a:endParaRPr lang="nl-NL" dirty="0"/>
          </a:p>
        </p:txBody>
      </p:sp>
      <p:sp>
        <p:nvSpPr>
          <p:cNvPr id="7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</p:spPr>
        <p:txBody>
          <a:bodyPr/>
          <a:lstStyle/>
          <a:p>
            <a:pPr>
              <a:buNone/>
            </a:pPr>
            <a:r>
              <a:rPr lang="nl-NL" b="1" dirty="0">
                <a:solidFill>
                  <a:srgbClr val="CC7832"/>
                </a:solidFill>
              </a:rPr>
              <a:t>type </a:t>
            </a:r>
            <a:r>
              <a:rPr lang="nl-NL" dirty="0">
                <a:solidFill>
                  <a:srgbClr val="FFC66D"/>
                </a:solidFill>
              </a:rPr>
              <a:t>Query </a:t>
            </a:r>
            <a:r>
              <a:rPr lang="nl-NL" dirty="0"/>
              <a:t>{</a:t>
            </a:r>
            <a:br>
              <a:rPr lang="nl-NL" dirty="0"/>
            </a:br>
            <a:r>
              <a:rPr lang="nl-NL" dirty="0"/>
              <a:t>    </a:t>
            </a:r>
            <a:r>
              <a:rPr lang="nl-NL" dirty="0">
                <a:solidFill>
                  <a:srgbClr val="9876AA"/>
                </a:solidFill>
              </a:rPr>
              <a:t>order</a:t>
            </a:r>
            <a:r>
              <a:rPr lang="nl-NL" dirty="0"/>
              <a:t>(</a:t>
            </a:r>
            <a:r>
              <a:rPr lang="nl-NL" dirty="0" err="1"/>
              <a:t>id</a:t>
            </a:r>
            <a:r>
              <a:rPr lang="nl-NL" dirty="0">
                <a:solidFill>
                  <a:srgbClr val="CC7832"/>
                </a:solidFill>
              </a:rPr>
              <a:t>: </a:t>
            </a:r>
            <a:r>
              <a:rPr lang="nl-NL" dirty="0" smtClean="0"/>
              <a:t>Long!)</a:t>
            </a:r>
            <a:r>
              <a:rPr lang="nl-NL" dirty="0" smtClean="0">
                <a:solidFill>
                  <a:srgbClr val="CC7832"/>
                </a:solidFill>
              </a:rPr>
              <a:t>: </a:t>
            </a:r>
            <a:r>
              <a:rPr lang="nl-NL" dirty="0"/>
              <a:t>Order</a:t>
            </a:r>
            <a:br>
              <a:rPr lang="nl-NL" dirty="0"/>
            </a:br>
            <a:r>
              <a:rPr lang="nl-NL" dirty="0" smtClean="0"/>
              <a:t>}</a:t>
            </a:r>
          </a:p>
          <a:p>
            <a:pPr>
              <a:buNone/>
            </a:pPr>
            <a:r>
              <a:rPr lang="nl-NL" b="1" dirty="0">
                <a:solidFill>
                  <a:srgbClr val="CC7832"/>
                </a:solidFill>
              </a:rPr>
              <a:t>type </a:t>
            </a:r>
            <a:r>
              <a:rPr lang="nl-NL" dirty="0">
                <a:solidFill>
                  <a:srgbClr val="FFC66D"/>
                </a:solidFill>
              </a:rPr>
              <a:t>Order </a:t>
            </a:r>
            <a:r>
              <a:rPr lang="nl-NL" dirty="0"/>
              <a:t>{</a:t>
            </a:r>
            <a:br>
              <a:rPr lang="nl-NL" dirty="0"/>
            </a:br>
            <a:r>
              <a:rPr lang="nl-NL" dirty="0"/>
              <a:t>    </a:t>
            </a:r>
            <a:r>
              <a:rPr lang="nl-NL" dirty="0" err="1">
                <a:solidFill>
                  <a:srgbClr val="9876AA"/>
                </a:solidFill>
              </a:rPr>
              <a:t>totalPrice</a:t>
            </a:r>
            <a:r>
              <a:rPr lang="nl-NL" dirty="0">
                <a:solidFill>
                  <a:srgbClr val="CC7832"/>
                </a:solidFill>
              </a:rPr>
              <a:t>: </a:t>
            </a:r>
            <a:r>
              <a:rPr lang="nl-NL" dirty="0" smtClean="0"/>
              <a:t>String</a:t>
            </a:r>
            <a:r>
              <a:rPr lang="nl-NL" dirty="0" smtClean="0">
                <a:solidFill>
                  <a:srgbClr val="CC7832"/>
                </a:solidFill>
              </a:rPr>
              <a:t>,</a:t>
            </a:r>
            <a:r>
              <a:rPr lang="nl-NL" dirty="0">
                <a:solidFill>
                  <a:srgbClr val="CC7832"/>
                </a:solidFill>
              </a:rPr>
              <a:t/>
            </a:r>
            <a:br>
              <a:rPr lang="nl-NL" dirty="0">
                <a:solidFill>
                  <a:srgbClr val="CC7832"/>
                </a:solidFill>
              </a:rPr>
            </a:br>
            <a:r>
              <a:rPr lang="nl-NL" dirty="0">
                <a:solidFill>
                  <a:srgbClr val="CC7832"/>
                </a:solidFill>
              </a:rPr>
              <a:t>    </a:t>
            </a:r>
            <a:r>
              <a:rPr lang="nl-NL" dirty="0" err="1">
                <a:solidFill>
                  <a:srgbClr val="9876AA"/>
                </a:solidFill>
              </a:rPr>
              <a:t>orderItems</a:t>
            </a:r>
            <a:r>
              <a:rPr lang="nl-NL" dirty="0">
                <a:solidFill>
                  <a:srgbClr val="CC7832"/>
                </a:solidFill>
              </a:rPr>
              <a:t>: </a:t>
            </a:r>
            <a:r>
              <a:rPr lang="nl-NL" dirty="0"/>
              <a:t>[</a:t>
            </a:r>
            <a:r>
              <a:rPr lang="nl-NL" dirty="0" err="1"/>
              <a:t>OrderItem</a:t>
            </a:r>
            <a:r>
              <a:rPr lang="nl-NL" dirty="0" smtClean="0"/>
              <a:t>]</a:t>
            </a:r>
            <a:r>
              <a:rPr lang="nl-NL" dirty="0"/>
              <a:t/>
            </a:r>
            <a:br>
              <a:rPr lang="nl-NL" dirty="0"/>
            </a:br>
            <a:r>
              <a:rPr lang="nl-NL" dirty="0"/>
              <a:t>}</a:t>
            </a:r>
            <a:br>
              <a:rPr lang="nl-NL" dirty="0"/>
            </a:br>
            <a:endParaRPr lang="nl-NL" dirty="0" smtClean="0"/>
          </a:p>
        </p:txBody>
      </p:sp>
      <p:sp>
        <p:nvSpPr>
          <p:cNvPr id="8" name="Shape 73"/>
          <p:cNvSpPr txBox="1">
            <a:spLocks/>
          </p:cNvSpPr>
          <p:nvPr/>
        </p:nvSpPr>
        <p:spPr>
          <a:xfrm>
            <a:off x="4426500" y="1152475"/>
            <a:ext cx="3666742" cy="3416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8100" marR="38100">
              <a:lnSpc>
                <a:spcPct val="100000"/>
              </a:lnSpc>
              <a:spcAft>
                <a:spcPts val="0"/>
              </a:spcAft>
              <a:buFontTx/>
              <a:buNone/>
            </a:pPr>
            <a:r>
              <a:rPr lang="mr-IN" dirty="0" smtClean="0"/>
              <a:t>{</a:t>
            </a:r>
            <a:br>
              <a:rPr lang="mr-IN" dirty="0" smtClean="0"/>
            </a:br>
            <a:r>
              <a:rPr lang="mr-IN" dirty="0" smtClean="0"/>
              <a:t>    </a:t>
            </a:r>
            <a:r>
              <a:rPr lang="mr-IN" dirty="0" err="1" smtClean="0">
                <a:solidFill>
                  <a:srgbClr val="9876AA"/>
                </a:solidFill>
              </a:rPr>
              <a:t>order</a:t>
            </a:r>
            <a:r>
              <a:rPr lang="mr-IN" dirty="0" smtClean="0">
                <a:solidFill>
                  <a:srgbClr val="9876AA"/>
                </a:solidFill>
              </a:rPr>
              <a:t> </a:t>
            </a:r>
            <a:r>
              <a:rPr lang="mr-IN" dirty="0" smtClean="0"/>
              <a:t>(</a:t>
            </a:r>
            <a:r>
              <a:rPr lang="mr-IN" dirty="0" err="1" smtClean="0"/>
              <a:t>id</a:t>
            </a:r>
            <a:r>
              <a:rPr lang="mr-IN" dirty="0" smtClean="0">
                <a:solidFill>
                  <a:srgbClr val="CC7832"/>
                </a:solidFill>
              </a:rPr>
              <a:t>: </a:t>
            </a:r>
            <a:r>
              <a:rPr lang="mr-IN" dirty="0" smtClean="0">
                <a:solidFill>
                  <a:srgbClr val="6897BB"/>
                </a:solidFill>
              </a:rPr>
              <a:t>4370307900</a:t>
            </a:r>
            <a:r>
              <a:rPr lang="mr-IN" dirty="0" smtClean="0"/>
              <a:t>) {</a:t>
            </a:r>
            <a:br>
              <a:rPr lang="mr-IN" dirty="0" smtClean="0"/>
            </a:br>
            <a:r>
              <a:rPr lang="mr-IN" dirty="0" smtClean="0"/>
              <a:t>        </a:t>
            </a:r>
            <a:r>
              <a:rPr lang="mr-IN" dirty="0" err="1" smtClean="0">
                <a:solidFill>
                  <a:srgbClr val="9876AA"/>
                </a:solidFill>
              </a:rPr>
              <a:t>totalPrice</a:t>
            </a:r>
            <a:r>
              <a:rPr lang="mr-IN" dirty="0" smtClean="0">
                <a:solidFill>
                  <a:srgbClr val="9876AA"/>
                </a:solidFill>
              </a:rPr>
              <a:t/>
            </a:r>
            <a:br>
              <a:rPr lang="mr-IN" dirty="0" smtClean="0">
                <a:solidFill>
                  <a:srgbClr val="9876AA"/>
                </a:solidFill>
              </a:rPr>
            </a:br>
            <a:r>
              <a:rPr lang="mr-IN" dirty="0" smtClean="0">
                <a:solidFill>
                  <a:srgbClr val="9876AA"/>
                </a:solidFill>
              </a:rPr>
              <a:t>        </a:t>
            </a:r>
            <a:r>
              <a:rPr lang="mr-IN" dirty="0" err="1" smtClean="0">
                <a:solidFill>
                  <a:srgbClr val="9876AA"/>
                </a:solidFill>
              </a:rPr>
              <a:t>orderItems</a:t>
            </a:r>
            <a:r>
              <a:rPr lang="mr-IN" dirty="0" smtClean="0">
                <a:solidFill>
                  <a:srgbClr val="9876AA"/>
                </a:solidFill>
              </a:rPr>
              <a:t> </a:t>
            </a:r>
            <a:r>
              <a:rPr lang="mr-IN" dirty="0" smtClean="0"/>
              <a:t>{</a:t>
            </a:r>
            <a:br>
              <a:rPr lang="mr-IN" dirty="0" smtClean="0"/>
            </a:br>
            <a:r>
              <a:rPr lang="en-US" dirty="0" smtClean="0"/>
              <a:t>	...</a:t>
            </a:r>
          </a:p>
          <a:p>
            <a:pPr marL="38100" marR="38100">
              <a:lnSpc>
                <a:spcPct val="100000"/>
              </a:lnSpc>
              <a:spcAft>
                <a:spcPts val="0"/>
              </a:spcAft>
              <a:buFontTx/>
              <a:buNone/>
            </a:pPr>
            <a:r>
              <a:rPr lang="mr-IN" dirty="0" smtClean="0"/>
              <a:t>        }</a:t>
            </a:r>
            <a:br>
              <a:rPr lang="mr-IN" dirty="0" smtClean="0"/>
            </a:br>
            <a:r>
              <a:rPr lang="mr-IN" dirty="0" smtClean="0"/>
              <a:t>    }</a:t>
            </a:r>
            <a:br>
              <a:rPr lang="mr-IN" dirty="0" smtClean="0"/>
            </a:br>
            <a:r>
              <a:rPr lang="mr-IN" dirty="0" smtClean="0"/>
              <a:t>}</a:t>
            </a:r>
            <a:endParaRPr lang="mr-IN" dirty="0"/>
          </a:p>
        </p:txBody>
      </p:sp>
    </p:spTree>
    <p:extLst>
      <p:ext uri="{BB962C8B-B14F-4D97-AF65-F5344CB8AC3E}">
        <p14:creationId xmlns:p14="http://schemas.microsoft.com/office/powerpoint/2010/main" val="1190020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/>
              <a:t>Agenda</a:t>
            </a:r>
          </a:p>
        </p:txBody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/>
              <a:t>What is </a:t>
            </a:r>
            <a:r>
              <a:rPr lang="en-GB" dirty="0" err="1"/>
              <a:t>GraphQL</a:t>
            </a:r>
            <a:endParaRPr lang="en-GB" dirty="0"/>
          </a:p>
          <a:p>
            <a:pPr lvl="0">
              <a:spcBef>
                <a:spcPts val="0"/>
              </a:spcBef>
              <a:buNone/>
            </a:pPr>
            <a:r>
              <a:rPr lang="en-GB" b="1" dirty="0">
                <a:solidFill>
                  <a:schemeClr val="tx1"/>
                </a:solidFill>
              </a:rPr>
              <a:t>Implementation </a:t>
            </a:r>
            <a:r>
              <a:rPr lang="en-GB" b="1" dirty="0" smtClean="0">
                <a:solidFill>
                  <a:schemeClr val="tx1"/>
                </a:solidFill>
              </a:rPr>
              <a:t>options / runtime</a:t>
            </a:r>
            <a:endParaRPr lang="en-GB" b="1" dirty="0">
              <a:solidFill>
                <a:schemeClr val="tx1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en-GB" dirty="0" smtClean="0"/>
              <a:t>Tools</a:t>
            </a:r>
          </a:p>
          <a:p>
            <a:pPr lvl="0">
              <a:spcBef>
                <a:spcPts val="0"/>
              </a:spcBef>
              <a:buNone/>
            </a:pPr>
            <a:r>
              <a:rPr lang="en-GB" dirty="0" smtClean="0"/>
              <a:t>Demo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49227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/>
              <a:t>Agenda</a:t>
            </a:r>
          </a:p>
        </p:txBody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b="1" dirty="0">
                <a:solidFill>
                  <a:schemeClr val="tx1"/>
                </a:solidFill>
              </a:rPr>
              <a:t>What is </a:t>
            </a:r>
            <a:r>
              <a:rPr lang="en-GB" b="1" dirty="0" err="1">
                <a:solidFill>
                  <a:schemeClr val="tx1"/>
                </a:solidFill>
              </a:rPr>
              <a:t>GraphQL</a:t>
            </a:r>
            <a:endParaRPr lang="en-GB" b="1" dirty="0">
              <a:solidFill>
                <a:schemeClr val="tx1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en-GB" dirty="0"/>
              <a:t>Implementation </a:t>
            </a:r>
            <a:r>
              <a:rPr lang="en-GB" dirty="0" smtClean="0"/>
              <a:t>options / runtime</a:t>
            </a:r>
          </a:p>
          <a:p>
            <a:pPr lvl="0">
              <a:spcBef>
                <a:spcPts val="0"/>
              </a:spcBef>
              <a:buNone/>
            </a:pPr>
            <a:r>
              <a:rPr lang="en-GB" dirty="0" smtClean="0"/>
              <a:t>Tools</a:t>
            </a:r>
            <a:endParaRPr lang="en-GB" dirty="0"/>
          </a:p>
          <a:p>
            <a:pPr lvl="0">
              <a:spcBef>
                <a:spcPts val="0"/>
              </a:spcBef>
              <a:buNone/>
            </a:pPr>
            <a:r>
              <a:rPr lang="en-GB" dirty="0" smtClean="0"/>
              <a:t>Demo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 err="1" smtClean="0"/>
              <a:t>GraphQL</a:t>
            </a:r>
            <a:r>
              <a:rPr lang="en-GB" dirty="0" smtClean="0"/>
              <a:t>: what do you implement</a:t>
            </a:r>
            <a:endParaRPr lang="en-GB" dirty="0"/>
          </a:p>
        </p:txBody>
      </p:sp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285750" indent="-285750"/>
            <a:r>
              <a:rPr lang="en-GB" dirty="0" smtClean="0"/>
              <a:t>You </a:t>
            </a:r>
            <a:r>
              <a:rPr lang="en-GB" b="1" dirty="0" smtClean="0">
                <a:solidFill>
                  <a:schemeClr val="tx1"/>
                </a:solidFill>
              </a:rPr>
              <a:t>develop</a:t>
            </a:r>
            <a:r>
              <a:rPr lang="en-GB" dirty="0" smtClean="0">
                <a:solidFill>
                  <a:schemeClr val="tx1"/>
                </a:solidFill>
              </a:rPr>
              <a:t> </a:t>
            </a:r>
            <a:r>
              <a:rPr lang="en-GB" dirty="0" smtClean="0"/>
              <a:t>a model, the </a:t>
            </a:r>
            <a:r>
              <a:rPr lang="en-GB" dirty="0" err="1" smtClean="0"/>
              <a:t>GraphQL</a:t>
            </a:r>
            <a:r>
              <a:rPr lang="en-GB" dirty="0" smtClean="0"/>
              <a:t> schema</a:t>
            </a:r>
          </a:p>
          <a:p>
            <a:pPr marL="285750" indent="-285750"/>
            <a:r>
              <a:rPr lang="en-GB" dirty="0" smtClean="0"/>
              <a:t>You </a:t>
            </a:r>
            <a:r>
              <a:rPr lang="en-GB" b="1" dirty="0" smtClean="0">
                <a:solidFill>
                  <a:schemeClr val="tx1"/>
                </a:solidFill>
              </a:rPr>
              <a:t>define</a:t>
            </a:r>
            <a:r>
              <a:rPr lang="en-GB" dirty="0" smtClean="0">
                <a:solidFill>
                  <a:schemeClr val="tx1"/>
                </a:solidFill>
              </a:rPr>
              <a:t> </a:t>
            </a:r>
            <a:r>
              <a:rPr lang="en-GB" dirty="0" smtClean="0"/>
              <a:t>a </a:t>
            </a:r>
            <a:r>
              <a:rPr lang="en-GB" b="1" dirty="0" smtClean="0"/>
              <a:t>query</a:t>
            </a:r>
            <a:r>
              <a:rPr lang="en-GB" dirty="0" smtClean="0"/>
              <a:t>, e.g. what shape of data do you need?</a:t>
            </a:r>
          </a:p>
          <a:p>
            <a:pPr marL="285750" indent="-285750"/>
            <a:r>
              <a:rPr lang="en-GB" dirty="0" smtClean="0"/>
              <a:t>You </a:t>
            </a:r>
            <a:r>
              <a:rPr lang="en-GB" b="1" dirty="0" smtClean="0">
                <a:solidFill>
                  <a:schemeClr val="tx1"/>
                </a:solidFill>
              </a:rPr>
              <a:t>execute</a:t>
            </a:r>
            <a:r>
              <a:rPr lang="en-GB" dirty="0" smtClean="0">
                <a:solidFill>
                  <a:schemeClr val="tx1"/>
                </a:solidFill>
              </a:rPr>
              <a:t> </a:t>
            </a:r>
            <a:r>
              <a:rPr lang="en-GB" dirty="0" smtClean="0"/>
              <a:t>it using the </a:t>
            </a:r>
            <a:r>
              <a:rPr lang="en-GB" b="1" dirty="0" err="1" smtClean="0"/>
              <a:t>GraphQL</a:t>
            </a:r>
            <a:r>
              <a:rPr lang="en-GB" b="1" dirty="0" smtClean="0"/>
              <a:t> </a:t>
            </a:r>
            <a:r>
              <a:rPr lang="en-GB" dirty="0" smtClean="0"/>
              <a:t>runtime</a:t>
            </a:r>
          </a:p>
          <a:p>
            <a:pPr marL="285750" indent="-285750"/>
            <a:r>
              <a:rPr lang="en-GB" dirty="0" smtClean="0"/>
              <a:t>You </a:t>
            </a:r>
            <a:r>
              <a:rPr lang="en-GB" b="1" dirty="0" smtClean="0">
                <a:solidFill>
                  <a:schemeClr val="tx1"/>
                </a:solidFill>
              </a:rPr>
              <a:t>process</a:t>
            </a:r>
            <a:r>
              <a:rPr lang="en-GB" dirty="0" smtClean="0">
                <a:solidFill>
                  <a:schemeClr val="tx1"/>
                </a:solidFill>
              </a:rPr>
              <a:t> </a:t>
            </a:r>
            <a:r>
              <a:rPr lang="en-GB" dirty="0" smtClean="0"/>
              <a:t>the </a:t>
            </a:r>
            <a:r>
              <a:rPr lang="en-GB" b="1" dirty="0" smtClean="0"/>
              <a:t>result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950953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GraphQL</a:t>
            </a:r>
            <a:r>
              <a:rPr lang="nl-NL" dirty="0" smtClean="0"/>
              <a:t> </a:t>
            </a:r>
            <a:r>
              <a:rPr lang="nl-NL" dirty="0" err="1" smtClean="0"/>
              <a:t>runtime</a:t>
            </a:r>
            <a:r>
              <a:rPr lang="nl-NL" dirty="0" smtClean="0"/>
              <a:t>(s)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GB" dirty="0" smtClean="0"/>
              <a:t>Runtime (server)</a:t>
            </a:r>
          </a:p>
          <a:p>
            <a:pPr marL="285750" indent="-285750"/>
            <a:r>
              <a:rPr lang="en-GB" dirty="0" smtClean="0"/>
              <a:t>JavaScript </a:t>
            </a:r>
            <a:r>
              <a:rPr lang="en-GB" b="1" dirty="0">
                <a:solidFill>
                  <a:schemeClr val="tx1"/>
                </a:solidFill>
              </a:rPr>
              <a:t>Java</a:t>
            </a:r>
            <a:r>
              <a:rPr lang="en-GB" dirty="0" smtClean="0"/>
              <a:t> </a:t>
            </a:r>
            <a:r>
              <a:rPr lang="en-GB" dirty="0"/>
              <a:t>C# / .NET </a:t>
            </a:r>
            <a:r>
              <a:rPr lang="en-GB" dirty="0" err="1" smtClean="0"/>
              <a:t>Clojure</a:t>
            </a:r>
            <a:r>
              <a:rPr lang="en-GB" dirty="0" smtClean="0"/>
              <a:t> Elixir </a:t>
            </a:r>
            <a:r>
              <a:rPr lang="en-GB" dirty="0" err="1" smtClean="0"/>
              <a:t>Erlang</a:t>
            </a:r>
            <a:r>
              <a:rPr lang="en-GB" dirty="0" smtClean="0"/>
              <a:t> Go Groovy PHP </a:t>
            </a:r>
            <a:r>
              <a:rPr lang="en-GB" dirty="0"/>
              <a:t>Python Scala </a:t>
            </a:r>
            <a:r>
              <a:rPr lang="en-GB" dirty="0" smtClean="0"/>
              <a:t>Ruby</a:t>
            </a:r>
          </a:p>
          <a:p>
            <a:pPr lvl="0">
              <a:buNone/>
            </a:pPr>
            <a:r>
              <a:rPr lang="en-GB" dirty="0" smtClean="0"/>
              <a:t>Client</a:t>
            </a:r>
          </a:p>
          <a:p>
            <a:pPr marL="285750" indent="-285750"/>
            <a:r>
              <a:rPr lang="en-GB" dirty="0"/>
              <a:t>C# / .NET Go Java / Android JavaScript Swift / Objective-C iOS</a:t>
            </a: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1338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 err="1"/>
              <a:t>GraphQL</a:t>
            </a:r>
            <a:r>
              <a:rPr lang="en-GB" dirty="0"/>
              <a:t> </a:t>
            </a:r>
            <a:r>
              <a:rPr lang="en-GB" dirty="0" smtClean="0"/>
              <a:t>Java, the players</a:t>
            </a:r>
            <a:r>
              <a:rPr lang="mr-IN" dirty="0" smtClean="0"/>
              <a:t>…</a:t>
            </a:r>
            <a:endParaRPr lang="en-GB" dirty="0"/>
          </a:p>
        </p:txBody>
      </p:sp>
      <p:sp>
        <p:nvSpPr>
          <p:cNvPr id="127" name="Shape 1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  <a:buChar char="●"/>
            </a:pPr>
            <a:r>
              <a:rPr lang="en-GB" dirty="0" err="1" smtClean="0"/>
              <a:t>GraphQL</a:t>
            </a:r>
            <a:r>
              <a:rPr lang="en-GB" dirty="0" smtClean="0"/>
              <a:t> Java</a:t>
            </a:r>
            <a:endParaRPr lang="en-GB" dirty="0"/>
          </a:p>
          <a:p>
            <a:pPr marL="914400" lvl="1" indent="-228600" rtl="0">
              <a:spcBef>
                <a:spcPts val="0"/>
              </a:spcBef>
              <a:buChar char="○"/>
            </a:pPr>
            <a:r>
              <a:rPr lang="en-GB" dirty="0" err="1"/>
              <a:t>graphql</a:t>
            </a:r>
            <a:r>
              <a:rPr lang="en-GB" dirty="0"/>
              <a:t>-java: </a:t>
            </a:r>
            <a:r>
              <a:rPr lang="en-GB" dirty="0" smtClean="0"/>
              <a:t>Java implementation and runtime for </a:t>
            </a:r>
            <a:r>
              <a:rPr lang="en-GB" dirty="0" err="1" smtClean="0"/>
              <a:t>GraphQL</a:t>
            </a:r>
            <a:endParaRPr lang="en-GB" dirty="0"/>
          </a:p>
          <a:p>
            <a:pPr marL="971550" lvl="1" indent="-285750"/>
            <a:r>
              <a:rPr lang="en-GB" dirty="0" err="1"/>
              <a:t>graphql</a:t>
            </a:r>
            <a:r>
              <a:rPr lang="en-GB" dirty="0"/>
              <a:t>-java-servlet: servlet endpoint for </a:t>
            </a:r>
            <a:r>
              <a:rPr lang="en-GB" dirty="0" err="1"/>
              <a:t>GraphQL</a:t>
            </a:r>
            <a:r>
              <a:rPr lang="en-GB" dirty="0"/>
              <a:t> </a:t>
            </a:r>
          </a:p>
          <a:p>
            <a:pPr marL="971550" lvl="1" indent="-285750"/>
            <a:r>
              <a:rPr lang="en-GB" dirty="0" err="1"/>
              <a:t>graphql</a:t>
            </a:r>
            <a:r>
              <a:rPr lang="en-GB" dirty="0"/>
              <a:t>-java-tools: </a:t>
            </a:r>
            <a:r>
              <a:rPr lang="en-GB" dirty="0" smtClean="0"/>
              <a:t>library for schema-first </a:t>
            </a:r>
            <a:r>
              <a:rPr lang="en-GB" dirty="0" err="1" smtClean="0"/>
              <a:t>GraphQL</a:t>
            </a:r>
            <a:r>
              <a:rPr lang="en-GB" dirty="0" smtClean="0"/>
              <a:t> development</a:t>
            </a:r>
            <a:endParaRPr lang="en-GB" dirty="0"/>
          </a:p>
          <a:p>
            <a:pPr marL="971550" lvl="1" indent="-285750"/>
            <a:r>
              <a:rPr lang="en-GB" dirty="0" err="1"/>
              <a:t>graphql</a:t>
            </a:r>
            <a:r>
              <a:rPr lang="en-GB" dirty="0"/>
              <a:t>-spring-boot: Spring boot starter for </a:t>
            </a:r>
            <a:r>
              <a:rPr lang="en-GB" dirty="0" err="1"/>
              <a:t>GraphQL</a:t>
            </a:r>
            <a:endParaRPr lang="en-GB" dirty="0"/>
          </a:p>
          <a:p>
            <a:pPr marL="457200" lvl="0" indent="-228600" rtl="0">
              <a:spcBef>
                <a:spcPts val="0"/>
              </a:spcBef>
              <a:buChar char="●"/>
            </a:pPr>
            <a:r>
              <a:rPr lang="en-GB" dirty="0" err="1" smtClean="0"/>
              <a:t>GraphQL</a:t>
            </a:r>
            <a:r>
              <a:rPr lang="en-GB" dirty="0" smtClean="0"/>
              <a:t> SPQR</a:t>
            </a:r>
            <a:endParaRPr lang="en-GB" dirty="0"/>
          </a:p>
          <a:p>
            <a:pPr marL="914400" lvl="1" indent="-228600" rtl="0">
              <a:spcBef>
                <a:spcPts val="0"/>
              </a:spcBef>
              <a:buChar char="○"/>
            </a:pPr>
            <a:r>
              <a:rPr lang="en-GB" dirty="0" smtClean="0"/>
              <a:t>Code-first </a:t>
            </a:r>
            <a:r>
              <a:rPr lang="en-GB" dirty="0"/>
              <a:t>java library for Rapid </a:t>
            </a:r>
            <a:r>
              <a:rPr lang="en-GB" dirty="0" err="1"/>
              <a:t>GraphQL</a:t>
            </a:r>
            <a:r>
              <a:rPr lang="en-GB" dirty="0"/>
              <a:t> application development</a:t>
            </a: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err="1" smtClean="0"/>
              <a:t>GraphQL</a:t>
            </a:r>
            <a:r>
              <a:rPr lang="en-US" dirty="0" smtClean="0"/>
              <a:t> Java: developing the schema</a:t>
            </a:r>
            <a:endParaRPr lang="en-GB" dirty="0"/>
          </a:p>
        </p:txBody>
      </p:sp>
      <p:sp>
        <p:nvSpPr>
          <p:cNvPr id="127" name="Shape 1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  <a:buChar char="●"/>
            </a:pPr>
            <a:r>
              <a:rPr lang="en-GB" b="1" dirty="0" smtClean="0">
                <a:solidFill>
                  <a:schemeClr val="tx1"/>
                </a:solidFill>
              </a:rPr>
              <a:t>Code first</a:t>
            </a:r>
          </a:p>
          <a:p>
            <a:pPr marL="457200" lvl="0" indent="-228600" rtl="0">
              <a:spcBef>
                <a:spcPts val="0"/>
              </a:spcBef>
              <a:buChar char="●"/>
            </a:pPr>
            <a:r>
              <a:rPr lang="en-GB" dirty="0" smtClean="0"/>
              <a:t>Schema first</a:t>
            </a:r>
          </a:p>
          <a:p>
            <a:pPr marL="914400" lvl="1" indent="-228600" rtl="0">
              <a:spcBef>
                <a:spcPts val="0"/>
              </a:spcBef>
              <a:buChar char="○"/>
            </a:pPr>
            <a:r>
              <a:rPr lang="en-GB" dirty="0" err="1" smtClean="0"/>
              <a:t>GraphQL</a:t>
            </a:r>
            <a:r>
              <a:rPr lang="en-GB" dirty="0" smtClean="0"/>
              <a:t> Java</a:t>
            </a:r>
          </a:p>
          <a:p>
            <a:pPr marL="914400" lvl="1" indent="-228600" rtl="0">
              <a:spcBef>
                <a:spcPts val="0"/>
              </a:spcBef>
              <a:buChar char="○"/>
            </a:pPr>
            <a:r>
              <a:rPr lang="en-GB" dirty="0" err="1" smtClean="0"/>
              <a:t>GraphQL</a:t>
            </a:r>
            <a:r>
              <a:rPr lang="en-GB" dirty="0" smtClean="0"/>
              <a:t> Java Tools</a:t>
            </a: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90007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GraphQL</a:t>
            </a:r>
            <a:r>
              <a:rPr lang="nl-NL" dirty="0" smtClean="0"/>
              <a:t> Java: code-first, builder </a:t>
            </a:r>
            <a:r>
              <a:rPr lang="nl-NL" dirty="0" err="1" smtClean="0"/>
              <a:t>style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mr-IN" sz="1600" dirty="0" err="1">
                <a:solidFill>
                  <a:srgbClr val="CC7832"/>
                </a:solidFill>
              </a:rPr>
              <a:t>val</a:t>
            </a:r>
            <a:r>
              <a:rPr lang="mr-IN" sz="1600" dirty="0">
                <a:solidFill>
                  <a:srgbClr val="CC7832"/>
                </a:solidFill>
              </a:rPr>
              <a:t> </a:t>
            </a:r>
            <a:r>
              <a:rPr lang="mr-IN" sz="1600" dirty="0" err="1"/>
              <a:t>queryType</a:t>
            </a:r>
            <a:r>
              <a:rPr lang="mr-IN" sz="1600" dirty="0"/>
              <a:t> = </a:t>
            </a:r>
            <a:r>
              <a:rPr lang="mr-IN" sz="1600" dirty="0" err="1"/>
              <a:t>GraphQLObjectType.newObject</a:t>
            </a:r>
            <a:r>
              <a:rPr lang="mr-IN" sz="1600" dirty="0"/>
              <a:t>()</a:t>
            </a:r>
            <a:br>
              <a:rPr lang="mr-IN" sz="1600" dirty="0"/>
            </a:br>
            <a:r>
              <a:rPr lang="mr-IN" sz="1600" dirty="0"/>
              <a:t>        .</a:t>
            </a:r>
            <a:r>
              <a:rPr lang="mr-IN" sz="1600" dirty="0" err="1"/>
              <a:t>name</a:t>
            </a:r>
            <a:r>
              <a:rPr lang="mr-IN" sz="1600" dirty="0"/>
              <a:t>(</a:t>
            </a:r>
            <a:r>
              <a:rPr lang="mr-IN" sz="1600" dirty="0">
                <a:solidFill>
                  <a:srgbClr val="6A8759"/>
                </a:solidFill>
              </a:rPr>
              <a:t>"</a:t>
            </a:r>
            <a:r>
              <a:rPr lang="mr-IN" sz="1600" dirty="0" err="1">
                <a:solidFill>
                  <a:srgbClr val="6A8759"/>
                </a:solidFill>
              </a:rPr>
              <a:t>Query</a:t>
            </a:r>
            <a:r>
              <a:rPr lang="mr-IN" sz="1600" dirty="0">
                <a:solidFill>
                  <a:srgbClr val="6A8759"/>
                </a:solidFill>
              </a:rPr>
              <a:t>"</a:t>
            </a:r>
            <a:r>
              <a:rPr lang="mr-IN" sz="1600" dirty="0"/>
              <a:t>)</a:t>
            </a:r>
            <a:br>
              <a:rPr lang="mr-IN" sz="1600" dirty="0"/>
            </a:br>
            <a:r>
              <a:rPr lang="mr-IN" sz="1600" dirty="0"/>
              <a:t>        .</a:t>
            </a:r>
            <a:r>
              <a:rPr lang="mr-IN" sz="1600" dirty="0" err="1"/>
              <a:t>field</a:t>
            </a:r>
            <a:r>
              <a:rPr lang="mr-IN" sz="1600" dirty="0"/>
              <a:t>(</a:t>
            </a:r>
            <a:r>
              <a:rPr lang="mr-IN" sz="1600" dirty="0" err="1"/>
              <a:t>GraphQLFieldDefinition.newFieldDefinition</a:t>
            </a:r>
            <a:r>
              <a:rPr lang="mr-IN" sz="1600" dirty="0"/>
              <a:t>()</a:t>
            </a:r>
            <a:br>
              <a:rPr lang="mr-IN" sz="1600" dirty="0"/>
            </a:br>
            <a:r>
              <a:rPr lang="mr-IN" sz="1600" dirty="0"/>
              <a:t>                .</a:t>
            </a:r>
            <a:r>
              <a:rPr lang="mr-IN" sz="1600" dirty="0" err="1"/>
              <a:t>name</a:t>
            </a:r>
            <a:r>
              <a:rPr lang="mr-IN" sz="1600" dirty="0"/>
              <a:t>(</a:t>
            </a:r>
            <a:r>
              <a:rPr lang="mr-IN" sz="1600" dirty="0">
                <a:solidFill>
                  <a:srgbClr val="6A8759"/>
                </a:solidFill>
              </a:rPr>
              <a:t>"</a:t>
            </a:r>
            <a:r>
              <a:rPr lang="mr-IN" sz="1600" dirty="0" err="1">
                <a:solidFill>
                  <a:srgbClr val="6A8759"/>
                </a:solidFill>
              </a:rPr>
              <a:t>order</a:t>
            </a:r>
            <a:r>
              <a:rPr lang="mr-IN" sz="1600" dirty="0">
                <a:solidFill>
                  <a:srgbClr val="6A8759"/>
                </a:solidFill>
              </a:rPr>
              <a:t>"</a:t>
            </a:r>
            <a:r>
              <a:rPr lang="mr-IN" sz="1600" dirty="0"/>
              <a:t>)</a:t>
            </a:r>
            <a:br>
              <a:rPr lang="mr-IN" sz="1600" dirty="0"/>
            </a:br>
            <a:r>
              <a:rPr lang="mr-IN" sz="1600" dirty="0"/>
              <a:t>                .</a:t>
            </a:r>
            <a:r>
              <a:rPr lang="mr-IN" sz="1600" dirty="0" err="1"/>
              <a:t>argument</a:t>
            </a:r>
            <a:r>
              <a:rPr lang="mr-IN" sz="1600" dirty="0"/>
              <a:t>(</a:t>
            </a:r>
            <a:r>
              <a:rPr lang="mr-IN" sz="1600" dirty="0" err="1"/>
              <a:t>GraphQLArgument</a:t>
            </a:r>
            <a:r>
              <a:rPr lang="mr-IN" sz="1600" dirty="0"/>
              <a:t>(</a:t>
            </a:r>
            <a:r>
              <a:rPr lang="mr-IN" sz="1600" dirty="0">
                <a:solidFill>
                  <a:srgbClr val="6A8759"/>
                </a:solidFill>
              </a:rPr>
              <a:t>"</a:t>
            </a:r>
            <a:r>
              <a:rPr lang="mr-IN" sz="1600" dirty="0" err="1">
                <a:solidFill>
                  <a:srgbClr val="6A8759"/>
                </a:solidFill>
              </a:rPr>
              <a:t>id</a:t>
            </a:r>
            <a:r>
              <a:rPr lang="mr-IN" sz="1600" dirty="0">
                <a:solidFill>
                  <a:srgbClr val="6A8759"/>
                </a:solidFill>
              </a:rPr>
              <a:t>"</a:t>
            </a:r>
            <a:r>
              <a:rPr lang="mr-IN" sz="1600" dirty="0">
                <a:solidFill>
                  <a:srgbClr val="CC7832"/>
                </a:solidFill>
              </a:rPr>
              <a:t>, </a:t>
            </a:r>
            <a:r>
              <a:rPr lang="mr-IN" sz="1600" dirty="0" err="1"/>
              <a:t>Scalars.</a:t>
            </a:r>
            <a:r>
              <a:rPr lang="mr-IN" sz="1600" i="1" dirty="0" err="1">
                <a:solidFill>
                  <a:srgbClr val="9876AA"/>
                </a:solidFill>
              </a:rPr>
              <a:t>GraphQLLong</a:t>
            </a:r>
            <a:r>
              <a:rPr lang="mr-IN" sz="1600" dirty="0"/>
              <a:t>))</a:t>
            </a:r>
            <a:br>
              <a:rPr lang="mr-IN" sz="1600" dirty="0"/>
            </a:br>
            <a:r>
              <a:rPr lang="mr-IN" sz="1600" dirty="0"/>
              <a:t>                .</a:t>
            </a:r>
            <a:r>
              <a:rPr lang="mr-IN" sz="1600" dirty="0" err="1"/>
              <a:t>type</a:t>
            </a:r>
            <a:r>
              <a:rPr lang="mr-IN" sz="1600" dirty="0"/>
              <a:t>(</a:t>
            </a:r>
            <a:r>
              <a:rPr lang="mr-IN" sz="1600" dirty="0" err="1"/>
              <a:t>GraphQLObjectType.newObject</a:t>
            </a:r>
            <a:r>
              <a:rPr lang="mr-IN" sz="1600" dirty="0"/>
              <a:t>()</a:t>
            </a:r>
            <a:br>
              <a:rPr lang="mr-IN" sz="1600" dirty="0"/>
            </a:br>
            <a:r>
              <a:rPr lang="mr-IN" sz="1600" dirty="0"/>
              <a:t>                        .</a:t>
            </a:r>
            <a:r>
              <a:rPr lang="mr-IN" sz="1600" dirty="0" err="1"/>
              <a:t>name</a:t>
            </a:r>
            <a:r>
              <a:rPr lang="mr-IN" sz="1600" dirty="0"/>
              <a:t>(</a:t>
            </a:r>
            <a:r>
              <a:rPr lang="mr-IN" sz="1600" dirty="0">
                <a:solidFill>
                  <a:srgbClr val="6A8759"/>
                </a:solidFill>
              </a:rPr>
              <a:t>"</a:t>
            </a:r>
            <a:r>
              <a:rPr lang="mr-IN" sz="1600" dirty="0" err="1">
                <a:solidFill>
                  <a:srgbClr val="6A8759"/>
                </a:solidFill>
              </a:rPr>
              <a:t>Order</a:t>
            </a:r>
            <a:r>
              <a:rPr lang="mr-IN" sz="1600" dirty="0">
                <a:solidFill>
                  <a:srgbClr val="6A8759"/>
                </a:solidFill>
              </a:rPr>
              <a:t>"</a:t>
            </a:r>
            <a:r>
              <a:rPr lang="mr-IN" sz="1600" dirty="0"/>
              <a:t>)</a:t>
            </a:r>
            <a:br>
              <a:rPr lang="mr-IN" sz="1600" dirty="0"/>
            </a:br>
            <a:r>
              <a:rPr lang="mr-IN" sz="1600" dirty="0"/>
              <a:t>                        .</a:t>
            </a:r>
            <a:r>
              <a:rPr lang="mr-IN" sz="1600" dirty="0" err="1"/>
              <a:t>field</a:t>
            </a:r>
            <a:r>
              <a:rPr lang="mr-IN" sz="1600" dirty="0"/>
              <a:t>(</a:t>
            </a:r>
            <a:r>
              <a:rPr lang="mr-IN" sz="1600" dirty="0" err="1"/>
              <a:t>GraphQLFieldDefinition.newFieldDefinition</a:t>
            </a:r>
            <a:r>
              <a:rPr lang="mr-IN" sz="1600" dirty="0"/>
              <a:t>()</a:t>
            </a:r>
            <a:br>
              <a:rPr lang="mr-IN" sz="1600" dirty="0"/>
            </a:br>
            <a:r>
              <a:rPr lang="mr-IN" sz="1600" dirty="0"/>
              <a:t>                                .</a:t>
            </a:r>
            <a:r>
              <a:rPr lang="mr-IN" sz="1600" dirty="0" err="1"/>
              <a:t>name</a:t>
            </a:r>
            <a:r>
              <a:rPr lang="mr-IN" sz="1600" dirty="0"/>
              <a:t>(</a:t>
            </a:r>
            <a:r>
              <a:rPr lang="mr-IN" sz="1600" dirty="0">
                <a:solidFill>
                  <a:srgbClr val="6A8759"/>
                </a:solidFill>
              </a:rPr>
              <a:t>"</a:t>
            </a:r>
            <a:r>
              <a:rPr lang="mr-IN" sz="1600" dirty="0" err="1">
                <a:solidFill>
                  <a:srgbClr val="6A8759"/>
                </a:solidFill>
              </a:rPr>
              <a:t>totalPrice</a:t>
            </a:r>
            <a:r>
              <a:rPr lang="mr-IN" sz="1600" dirty="0">
                <a:solidFill>
                  <a:srgbClr val="6A8759"/>
                </a:solidFill>
              </a:rPr>
              <a:t>"</a:t>
            </a:r>
            <a:r>
              <a:rPr lang="mr-IN" sz="1600" dirty="0"/>
              <a:t>)</a:t>
            </a:r>
            <a:br>
              <a:rPr lang="mr-IN" sz="1600" dirty="0"/>
            </a:br>
            <a:r>
              <a:rPr lang="mr-IN" sz="1600" dirty="0"/>
              <a:t>                                .</a:t>
            </a:r>
            <a:r>
              <a:rPr lang="mr-IN" sz="1600" dirty="0" err="1"/>
              <a:t>type</a:t>
            </a:r>
            <a:r>
              <a:rPr lang="mr-IN" sz="1600" dirty="0"/>
              <a:t>(</a:t>
            </a:r>
            <a:r>
              <a:rPr lang="mr-IN" sz="1600" dirty="0" err="1"/>
              <a:t>Scalars.</a:t>
            </a:r>
            <a:r>
              <a:rPr lang="mr-IN" sz="1600" i="1" dirty="0" err="1">
                <a:solidFill>
                  <a:srgbClr val="9876AA"/>
                </a:solidFill>
              </a:rPr>
              <a:t>GraphQLString</a:t>
            </a:r>
            <a:r>
              <a:rPr lang="mr-IN" sz="1600" dirty="0" smtClean="0"/>
              <a:t>))).</a:t>
            </a:r>
            <a:r>
              <a:rPr lang="mr-IN" sz="1600" dirty="0" err="1"/>
              <a:t>build</a:t>
            </a:r>
            <a:r>
              <a:rPr lang="mr-IN" sz="1600" dirty="0" smtClean="0"/>
              <a:t>()).</a:t>
            </a:r>
            <a:r>
              <a:rPr lang="mr-IN" sz="1600" dirty="0" err="1"/>
              <a:t>build</a:t>
            </a:r>
            <a:r>
              <a:rPr lang="mr-IN" sz="1600" dirty="0" smtClean="0"/>
              <a:t>()</a:t>
            </a:r>
            <a:endParaRPr lang="en-US" sz="1600" dirty="0" smtClean="0"/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endParaRPr lang="en-US" sz="1600" dirty="0"/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nl-NL" sz="1600" dirty="0">
                <a:solidFill>
                  <a:srgbClr val="CC7832"/>
                </a:solidFill>
              </a:rPr>
              <a:t>val </a:t>
            </a:r>
            <a:r>
              <a:rPr lang="nl-NL" sz="1600" dirty="0"/>
              <a:t>schema: </a:t>
            </a:r>
            <a:r>
              <a:rPr lang="nl-NL" sz="1600" dirty="0" err="1"/>
              <a:t>GraphQLSchema</a:t>
            </a:r>
            <a:r>
              <a:rPr lang="nl-NL" sz="1600" dirty="0"/>
              <a:t> = </a:t>
            </a:r>
            <a:r>
              <a:rPr lang="nl-NL" sz="1600" dirty="0" err="1"/>
              <a:t>GraphQLSchema.newSchema</a:t>
            </a:r>
            <a:r>
              <a:rPr lang="nl-NL" sz="1600" dirty="0"/>
              <a:t>().query(</a:t>
            </a:r>
            <a:r>
              <a:rPr lang="nl-NL" sz="1600" dirty="0" err="1"/>
              <a:t>queryType</a:t>
            </a:r>
            <a:r>
              <a:rPr lang="nl-NL" sz="1600" dirty="0"/>
              <a:t>).</a:t>
            </a:r>
            <a:r>
              <a:rPr lang="nl-NL" sz="1600" dirty="0" err="1"/>
              <a:t>build</a:t>
            </a:r>
            <a:r>
              <a:rPr lang="nl-NL" sz="1600" dirty="0"/>
              <a:t>()</a:t>
            </a:r>
            <a:br>
              <a:rPr lang="nl-NL" sz="1600" dirty="0"/>
            </a:br>
            <a:endParaRPr lang="nl-NL" sz="1600" dirty="0"/>
          </a:p>
        </p:txBody>
      </p:sp>
    </p:spTree>
    <p:extLst>
      <p:ext uri="{BB962C8B-B14F-4D97-AF65-F5344CB8AC3E}">
        <p14:creationId xmlns:p14="http://schemas.microsoft.com/office/powerpoint/2010/main" val="1990272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GraphQL</a:t>
            </a:r>
            <a:r>
              <a:rPr lang="nl-NL" dirty="0" smtClean="0"/>
              <a:t> Java</a:t>
            </a:r>
            <a:r>
              <a:rPr lang="nl-NL" dirty="0"/>
              <a:t>: </a:t>
            </a:r>
            <a:r>
              <a:rPr lang="nl-NL" dirty="0" smtClean="0"/>
              <a:t>code-first, </a:t>
            </a:r>
            <a:r>
              <a:rPr lang="nl-NL" dirty="0" err="1" smtClean="0"/>
              <a:t>reusable</a:t>
            </a:r>
            <a:r>
              <a:rPr lang="nl-NL" dirty="0" smtClean="0"/>
              <a:t> type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nl-NL" sz="1600" dirty="0">
                <a:solidFill>
                  <a:srgbClr val="CC7832"/>
                </a:solidFill>
              </a:rPr>
              <a:t>val </a:t>
            </a:r>
            <a:r>
              <a:rPr lang="nl-NL" sz="1600" dirty="0" err="1"/>
              <a:t>orderType</a:t>
            </a:r>
            <a:r>
              <a:rPr lang="nl-NL" sz="1600" dirty="0"/>
              <a:t> = </a:t>
            </a:r>
            <a:r>
              <a:rPr lang="nl-NL" sz="1600" dirty="0" err="1"/>
              <a:t>GraphQLObjectType.newObject</a:t>
            </a:r>
            <a:r>
              <a:rPr lang="nl-NL" sz="1600" dirty="0"/>
              <a:t>()</a:t>
            </a:r>
            <a:br>
              <a:rPr lang="nl-NL" sz="1600" dirty="0"/>
            </a:br>
            <a:r>
              <a:rPr lang="nl-NL" sz="1600" dirty="0"/>
              <a:t>        .name(</a:t>
            </a:r>
            <a:r>
              <a:rPr lang="nl-NL" sz="1600" dirty="0">
                <a:solidFill>
                  <a:srgbClr val="6A8759"/>
                </a:solidFill>
              </a:rPr>
              <a:t>"Order"</a:t>
            </a:r>
            <a:r>
              <a:rPr lang="nl-NL" sz="1600" dirty="0"/>
              <a:t>)</a:t>
            </a:r>
            <a:br>
              <a:rPr lang="nl-NL" sz="1600" dirty="0"/>
            </a:br>
            <a:r>
              <a:rPr lang="nl-NL" sz="1600" dirty="0"/>
              <a:t>        .field(</a:t>
            </a:r>
            <a:r>
              <a:rPr lang="nl-NL" sz="1600" dirty="0" err="1"/>
              <a:t>GraphQLFieldDefinition.newFieldDefinition</a:t>
            </a:r>
            <a:r>
              <a:rPr lang="nl-NL" sz="1600" dirty="0"/>
              <a:t>()</a:t>
            </a:r>
            <a:br>
              <a:rPr lang="nl-NL" sz="1600" dirty="0"/>
            </a:br>
            <a:r>
              <a:rPr lang="nl-NL" sz="1600" dirty="0"/>
              <a:t>                .name(</a:t>
            </a:r>
            <a:r>
              <a:rPr lang="nl-NL" sz="1600" dirty="0">
                <a:solidFill>
                  <a:srgbClr val="6A8759"/>
                </a:solidFill>
              </a:rPr>
              <a:t>"</a:t>
            </a:r>
            <a:r>
              <a:rPr lang="nl-NL" sz="1600" dirty="0" err="1">
                <a:solidFill>
                  <a:srgbClr val="6A8759"/>
                </a:solidFill>
              </a:rPr>
              <a:t>totalPrice</a:t>
            </a:r>
            <a:r>
              <a:rPr lang="nl-NL" sz="1600" dirty="0">
                <a:solidFill>
                  <a:srgbClr val="6A8759"/>
                </a:solidFill>
              </a:rPr>
              <a:t>"</a:t>
            </a:r>
            <a:r>
              <a:rPr lang="nl-NL" sz="1600" dirty="0"/>
              <a:t>)</a:t>
            </a:r>
            <a:br>
              <a:rPr lang="nl-NL" sz="1600" dirty="0"/>
            </a:br>
            <a:r>
              <a:rPr lang="nl-NL" sz="1600" dirty="0"/>
              <a:t>                .type(</a:t>
            </a:r>
            <a:r>
              <a:rPr lang="nl-NL" sz="1600" dirty="0" err="1"/>
              <a:t>Scalars.</a:t>
            </a:r>
            <a:r>
              <a:rPr lang="nl-NL" sz="1600" i="1" dirty="0" err="1">
                <a:solidFill>
                  <a:srgbClr val="9876AA"/>
                </a:solidFill>
              </a:rPr>
              <a:t>GraphQLString</a:t>
            </a:r>
            <a:r>
              <a:rPr lang="nl-NL" sz="1600" dirty="0"/>
              <a:t>))</a:t>
            </a:r>
            <a:br>
              <a:rPr lang="nl-NL" sz="1600" dirty="0"/>
            </a:br>
            <a:r>
              <a:rPr lang="nl-NL" sz="1600" dirty="0"/>
              <a:t/>
            </a:r>
            <a:br>
              <a:rPr lang="nl-NL" sz="1600" dirty="0"/>
            </a:br>
            <a:r>
              <a:rPr lang="nl-NL" sz="1600" dirty="0">
                <a:solidFill>
                  <a:srgbClr val="CC7832"/>
                </a:solidFill>
              </a:rPr>
              <a:t>val </a:t>
            </a:r>
            <a:r>
              <a:rPr lang="nl-NL" sz="1600" dirty="0" err="1"/>
              <a:t>queryType</a:t>
            </a:r>
            <a:r>
              <a:rPr lang="nl-NL" sz="1600" dirty="0"/>
              <a:t> = </a:t>
            </a:r>
            <a:r>
              <a:rPr lang="nl-NL" sz="1600" dirty="0" err="1"/>
              <a:t>GraphQLObjectType.newObject</a:t>
            </a:r>
            <a:r>
              <a:rPr lang="nl-NL" sz="1600" dirty="0"/>
              <a:t>()</a:t>
            </a:r>
            <a:br>
              <a:rPr lang="nl-NL" sz="1600" dirty="0"/>
            </a:br>
            <a:r>
              <a:rPr lang="nl-NL" sz="1600" dirty="0"/>
              <a:t>        .name(</a:t>
            </a:r>
            <a:r>
              <a:rPr lang="nl-NL" sz="1600" dirty="0">
                <a:solidFill>
                  <a:srgbClr val="6A8759"/>
                </a:solidFill>
              </a:rPr>
              <a:t>"Query"</a:t>
            </a:r>
            <a:r>
              <a:rPr lang="nl-NL" sz="1600" dirty="0"/>
              <a:t>)</a:t>
            </a:r>
            <a:br>
              <a:rPr lang="nl-NL" sz="1600" dirty="0"/>
            </a:br>
            <a:r>
              <a:rPr lang="nl-NL" sz="1600" dirty="0"/>
              <a:t>        .field(</a:t>
            </a:r>
            <a:r>
              <a:rPr lang="nl-NL" sz="1600" dirty="0" err="1"/>
              <a:t>GraphQLFieldDefinition.newFieldDefinition</a:t>
            </a:r>
            <a:r>
              <a:rPr lang="nl-NL" sz="1600" dirty="0"/>
              <a:t>()</a:t>
            </a:r>
            <a:br>
              <a:rPr lang="nl-NL" sz="1600" dirty="0"/>
            </a:br>
            <a:r>
              <a:rPr lang="nl-NL" sz="1600" dirty="0"/>
              <a:t>                .name(</a:t>
            </a:r>
            <a:r>
              <a:rPr lang="nl-NL" sz="1600" dirty="0">
                <a:solidFill>
                  <a:srgbClr val="6A8759"/>
                </a:solidFill>
              </a:rPr>
              <a:t>"order"</a:t>
            </a:r>
            <a:r>
              <a:rPr lang="nl-NL" sz="1600" dirty="0"/>
              <a:t>)</a:t>
            </a:r>
            <a:br>
              <a:rPr lang="nl-NL" sz="1600" dirty="0"/>
            </a:br>
            <a:r>
              <a:rPr lang="nl-NL" sz="1600" dirty="0"/>
              <a:t>                .argument(</a:t>
            </a:r>
            <a:r>
              <a:rPr lang="nl-NL" sz="1600" dirty="0" err="1"/>
              <a:t>GraphQLArgument</a:t>
            </a:r>
            <a:r>
              <a:rPr lang="nl-NL" sz="1600" dirty="0"/>
              <a:t>(</a:t>
            </a:r>
            <a:r>
              <a:rPr lang="nl-NL" sz="1600" dirty="0">
                <a:solidFill>
                  <a:srgbClr val="6A8759"/>
                </a:solidFill>
              </a:rPr>
              <a:t>"</a:t>
            </a:r>
            <a:r>
              <a:rPr lang="nl-NL" sz="1600" dirty="0" err="1">
                <a:solidFill>
                  <a:srgbClr val="6A8759"/>
                </a:solidFill>
              </a:rPr>
              <a:t>id</a:t>
            </a:r>
            <a:r>
              <a:rPr lang="nl-NL" sz="1600" dirty="0">
                <a:solidFill>
                  <a:srgbClr val="6A8759"/>
                </a:solidFill>
              </a:rPr>
              <a:t>"</a:t>
            </a:r>
            <a:r>
              <a:rPr lang="nl-NL" sz="1600" dirty="0">
                <a:solidFill>
                  <a:srgbClr val="CC7832"/>
                </a:solidFill>
              </a:rPr>
              <a:t>, </a:t>
            </a:r>
            <a:r>
              <a:rPr lang="nl-NL" sz="1600" dirty="0" err="1"/>
              <a:t>Scalars.</a:t>
            </a:r>
            <a:r>
              <a:rPr lang="nl-NL" sz="1600" i="1" dirty="0" err="1">
                <a:solidFill>
                  <a:srgbClr val="9876AA"/>
                </a:solidFill>
              </a:rPr>
              <a:t>GraphQLLong</a:t>
            </a:r>
            <a:r>
              <a:rPr lang="nl-NL" sz="1600" dirty="0"/>
              <a:t>))</a:t>
            </a:r>
            <a:br>
              <a:rPr lang="nl-NL" sz="1600" dirty="0"/>
            </a:br>
            <a:r>
              <a:rPr lang="nl-NL" sz="1600" dirty="0"/>
              <a:t>                .type(</a:t>
            </a:r>
            <a:r>
              <a:rPr lang="nl-NL" sz="1600" dirty="0" err="1"/>
              <a:t>orderType</a:t>
            </a:r>
            <a:r>
              <a:rPr lang="nl-NL" sz="1600" dirty="0"/>
              <a:t>).</a:t>
            </a:r>
            <a:r>
              <a:rPr lang="nl-NL" sz="1600" dirty="0" err="1"/>
              <a:t>build</a:t>
            </a:r>
            <a:r>
              <a:rPr lang="nl-NL" sz="1600" dirty="0"/>
              <a:t>()</a:t>
            </a:r>
            <a:br>
              <a:rPr lang="nl-NL" sz="1600" dirty="0"/>
            </a:br>
            <a:r>
              <a:rPr lang="nl-NL" sz="1600" dirty="0"/>
              <a:t>        ).</a:t>
            </a:r>
            <a:r>
              <a:rPr lang="nl-NL" sz="1600" dirty="0" err="1"/>
              <a:t>build</a:t>
            </a:r>
            <a:r>
              <a:rPr lang="nl-NL" sz="1600" dirty="0" smtClean="0"/>
              <a:t>()</a:t>
            </a:r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nl-NL" sz="1600" dirty="0">
                <a:solidFill>
                  <a:srgbClr val="808080"/>
                </a:solidFill>
              </a:rPr>
              <a:t/>
            </a:r>
            <a:br>
              <a:rPr lang="nl-NL" sz="1600" dirty="0">
                <a:solidFill>
                  <a:srgbClr val="808080"/>
                </a:solidFill>
              </a:rPr>
            </a:br>
            <a:r>
              <a:rPr lang="nl-NL" sz="1600" dirty="0">
                <a:solidFill>
                  <a:srgbClr val="CC7832"/>
                </a:solidFill>
              </a:rPr>
              <a:t>val </a:t>
            </a:r>
            <a:r>
              <a:rPr lang="nl-NL" sz="1600" dirty="0"/>
              <a:t>schema: </a:t>
            </a:r>
            <a:r>
              <a:rPr lang="nl-NL" sz="1600" dirty="0" err="1"/>
              <a:t>GraphQLSchema</a:t>
            </a:r>
            <a:r>
              <a:rPr lang="nl-NL" sz="1600" dirty="0"/>
              <a:t> = </a:t>
            </a:r>
            <a:r>
              <a:rPr lang="nl-NL" sz="1600" dirty="0" err="1"/>
              <a:t>GraphQLSchema.newSchema</a:t>
            </a:r>
            <a:r>
              <a:rPr lang="nl-NL" sz="1600" dirty="0"/>
              <a:t>().query(</a:t>
            </a:r>
            <a:r>
              <a:rPr lang="nl-NL" sz="1600" dirty="0" err="1"/>
              <a:t>queryType</a:t>
            </a:r>
            <a:r>
              <a:rPr lang="nl-NL" sz="1600" dirty="0"/>
              <a:t>).</a:t>
            </a:r>
            <a:r>
              <a:rPr lang="nl-NL" sz="1600" dirty="0" err="1"/>
              <a:t>build</a:t>
            </a:r>
            <a:r>
              <a:rPr lang="nl-NL" sz="1600" dirty="0"/>
              <a:t>()</a:t>
            </a:r>
            <a:br>
              <a:rPr lang="nl-NL" sz="1600" dirty="0"/>
            </a:br>
            <a:endParaRPr lang="nl-NL" sz="1600" dirty="0"/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endParaRPr lang="nl-NL" sz="1600" dirty="0"/>
          </a:p>
        </p:txBody>
      </p:sp>
    </p:spTree>
    <p:extLst>
      <p:ext uri="{BB962C8B-B14F-4D97-AF65-F5344CB8AC3E}">
        <p14:creationId xmlns:p14="http://schemas.microsoft.com/office/powerpoint/2010/main" val="159508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GraphQL</a:t>
            </a:r>
            <a:r>
              <a:rPr lang="nl-NL" dirty="0" smtClean="0"/>
              <a:t> Java: </a:t>
            </a:r>
            <a:r>
              <a:rPr lang="nl-NL" dirty="0" err="1"/>
              <a:t>DataFetcher</a:t>
            </a:r>
            <a:r>
              <a:rPr lang="nl-NL" dirty="0"/>
              <a:t> (field </a:t>
            </a:r>
            <a:r>
              <a:rPr lang="nl-NL" dirty="0" err="1" smtClean="0"/>
              <a:t>resolver</a:t>
            </a:r>
            <a:r>
              <a:rPr lang="nl-NL" dirty="0" smtClean="0"/>
              <a:t>)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nl-NL" dirty="0">
                <a:solidFill>
                  <a:srgbClr val="CC7832"/>
                </a:solidFill>
              </a:rPr>
              <a:t>val </a:t>
            </a:r>
            <a:r>
              <a:rPr lang="nl-NL" dirty="0" err="1"/>
              <a:t>queryType</a:t>
            </a:r>
            <a:r>
              <a:rPr lang="nl-NL" dirty="0"/>
              <a:t> = </a:t>
            </a:r>
            <a:r>
              <a:rPr lang="nl-NL" dirty="0" err="1"/>
              <a:t>GraphQLObjectType.newObject</a:t>
            </a:r>
            <a:r>
              <a:rPr lang="nl-NL" dirty="0"/>
              <a:t>()</a:t>
            </a:r>
            <a:br>
              <a:rPr lang="nl-NL" dirty="0"/>
            </a:br>
            <a:r>
              <a:rPr lang="nl-NL" dirty="0"/>
              <a:t>        .name(</a:t>
            </a:r>
            <a:r>
              <a:rPr lang="nl-NL" dirty="0">
                <a:solidFill>
                  <a:srgbClr val="6A8759"/>
                </a:solidFill>
              </a:rPr>
              <a:t>"Query"</a:t>
            </a:r>
            <a:r>
              <a:rPr lang="nl-NL" dirty="0"/>
              <a:t>)</a:t>
            </a:r>
            <a:br>
              <a:rPr lang="nl-NL" dirty="0"/>
            </a:br>
            <a:r>
              <a:rPr lang="nl-NL" dirty="0"/>
              <a:t>        .field(</a:t>
            </a:r>
            <a:r>
              <a:rPr lang="nl-NL" dirty="0" err="1"/>
              <a:t>GraphQLFieldDefinition.newFieldDefinition</a:t>
            </a:r>
            <a:r>
              <a:rPr lang="nl-NL" dirty="0"/>
              <a:t>()</a:t>
            </a:r>
            <a:br>
              <a:rPr lang="nl-NL" dirty="0"/>
            </a:br>
            <a:r>
              <a:rPr lang="nl-NL" dirty="0"/>
              <a:t>                .name(</a:t>
            </a:r>
            <a:r>
              <a:rPr lang="nl-NL" dirty="0">
                <a:solidFill>
                  <a:srgbClr val="6A8759"/>
                </a:solidFill>
              </a:rPr>
              <a:t>"order"</a:t>
            </a:r>
            <a:r>
              <a:rPr lang="nl-NL" dirty="0"/>
              <a:t>)</a:t>
            </a:r>
            <a:br>
              <a:rPr lang="nl-NL" dirty="0"/>
            </a:br>
            <a:r>
              <a:rPr lang="nl-NL" dirty="0"/>
              <a:t>                .argument(</a:t>
            </a:r>
            <a:r>
              <a:rPr lang="nl-NL" dirty="0" err="1"/>
              <a:t>GraphQLArgument</a:t>
            </a:r>
            <a:r>
              <a:rPr lang="nl-NL" dirty="0"/>
              <a:t>(</a:t>
            </a:r>
            <a:r>
              <a:rPr lang="nl-NL" dirty="0">
                <a:solidFill>
                  <a:srgbClr val="6A8759"/>
                </a:solidFill>
              </a:rPr>
              <a:t>"</a:t>
            </a:r>
            <a:r>
              <a:rPr lang="nl-NL" dirty="0" err="1">
                <a:solidFill>
                  <a:srgbClr val="6A8759"/>
                </a:solidFill>
              </a:rPr>
              <a:t>id</a:t>
            </a:r>
            <a:r>
              <a:rPr lang="nl-NL" dirty="0">
                <a:solidFill>
                  <a:srgbClr val="6A8759"/>
                </a:solidFill>
              </a:rPr>
              <a:t>"</a:t>
            </a:r>
            <a:r>
              <a:rPr lang="nl-NL" dirty="0">
                <a:solidFill>
                  <a:srgbClr val="CC7832"/>
                </a:solidFill>
              </a:rPr>
              <a:t>, </a:t>
            </a:r>
            <a:r>
              <a:rPr lang="nl-NL" dirty="0" err="1"/>
              <a:t>Scalars.</a:t>
            </a:r>
            <a:r>
              <a:rPr lang="nl-NL" i="1" dirty="0" err="1">
                <a:solidFill>
                  <a:srgbClr val="9876AA"/>
                </a:solidFill>
              </a:rPr>
              <a:t>GraphQLLong</a:t>
            </a:r>
            <a:r>
              <a:rPr lang="nl-NL" dirty="0"/>
              <a:t>))</a:t>
            </a:r>
            <a:br>
              <a:rPr lang="nl-NL" dirty="0"/>
            </a:br>
            <a:r>
              <a:rPr lang="nl-NL" dirty="0"/>
              <a:t>                .type(</a:t>
            </a:r>
            <a:r>
              <a:rPr lang="nl-NL" dirty="0" err="1"/>
              <a:t>orderType</a:t>
            </a:r>
            <a:r>
              <a:rPr lang="nl-NL" dirty="0"/>
              <a:t>)</a:t>
            </a:r>
            <a:br>
              <a:rPr lang="nl-NL" dirty="0"/>
            </a:br>
            <a:r>
              <a:rPr lang="nl-NL" dirty="0"/>
              <a:t>                .</a:t>
            </a:r>
            <a:r>
              <a:rPr lang="nl-NL" dirty="0" err="1"/>
              <a:t>dataFetcher</a:t>
            </a:r>
            <a:r>
              <a:rPr lang="nl-NL" dirty="0"/>
              <a:t> </a:t>
            </a:r>
            <a:r>
              <a:rPr lang="nl-NL" b="1" dirty="0"/>
              <a:t>{ </a:t>
            </a:r>
            <a:r>
              <a:rPr lang="nl-NL" dirty="0" err="1"/>
              <a:t>env</a:t>
            </a:r>
            <a:r>
              <a:rPr lang="nl-NL" dirty="0"/>
              <a:t> </a:t>
            </a:r>
            <a:r>
              <a:rPr lang="nl-NL" b="1" dirty="0"/>
              <a:t>-&gt; </a:t>
            </a:r>
            <a:endParaRPr lang="nl-NL" b="1" dirty="0" smtClean="0"/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nl-NL" b="1" dirty="0"/>
              <a:t>	</a:t>
            </a:r>
            <a:r>
              <a:rPr lang="nl-NL" b="1" dirty="0" smtClean="0"/>
              <a:t>	</a:t>
            </a:r>
            <a:r>
              <a:rPr lang="nl-NL" dirty="0" err="1" smtClean="0"/>
              <a:t>OrderRepository.getOrderById</a:t>
            </a:r>
            <a:r>
              <a:rPr lang="nl-NL" dirty="0" smtClean="0"/>
              <a:t>(</a:t>
            </a:r>
            <a:r>
              <a:rPr lang="nl-NL" dirty="0" err="1" smtClean="0"/>
              <a:t>env.</a:t>
            </a:r>
            <a:r>
              <a:rPr lang="nl-NL" i="1" dirty="0" err="1" smtClean="0">
                <a:solidFill>
                  <a:srgbClr val="9876AA"/>
                </a:solidFill>
              </a:rPr>
              <a:t>arguments</a:t>
            </a:r>
            <a:r>
              <a:rPr lang="nl-NL" dirty="0"/>
              <a:t>[</a:t>
            </a:r>
            <a:r>
              <a:rPr lang="nl-NL" dirty="0">
                <a:solidFill>
                  <a:srgbClr val="6A8759"/>
                </a:solidFill>
              </a:rPr>
              <a:t>"</a:t>
            </a:r>
            <a:r>
              <a:rPr lang="nl-NL" dirty="0" err="1">
                <a:solidFill>
                  <a:srgbClr val="6A8759"/>
                </a:solidFill>
              </a:rPr>
              <a:t>id</a:t>
            </a:r>
            <a:r>
              <a:rPr lang="nl-NL" dirty="0">
                <a:solidFill>
                  <a:srgbClr val="6A8759"/>
                </a:solidFill>
              </a:rPr>
              <a:t>"</a:t>
            </a:r>
            <a:r>
              <a:rPr lang="nl-NL" dirty="0"/>
              <a:t>] </a:t>
            </a:r>
            <a:r>
              <a:rPr lang="nl-NL" dirty="0">
                <a:solidFill>
                  <a:srgbClr val="CC7832"/>
                </a:solidFill>
              </a:rPr>
              <a:t>as </a:t>
            </a:r>
            <a:r>
              <a:rPr lang="nl-NL" dirty="0"/>
              <a:t>Long) </a:t>
            </a:r>
            <a:r>
              <a:rPr lang="nl-NL" b="1" dirty="0"/>
              <a:t>}</a:t>
            </a:r>
            <a:br>
              <a:rPr lang="nl-NL" b="1" dirty="0"/>
            </a:br>
            <a:r>
              <a:rPr lang="nl-NL" b="1" dirty="0"/>
              <a:t>                </a:t>
            </a:r>
            <a:r>
              <a:rPr lang="nl-NL" dirty="0"/>
              <a:t>.</a:t>
            </a:r>
            <a:r>
              <a:rPr lang="nl-NL" dirty="0" err="1"/>
              <a:t>build</a:t>
            </a:r>
            <a:r>
              <a:rPr lang="nl-NL" dirty="0"/>
              <a:t>()</a:t>
            </a:r>
            <a:br>
              <a:rPr lang="nl-NL" dirty="0"/>
            </a:br>
            <a:r>
              <a:rPr lang="nl-NL" dirty="0"/>
              <a:t>        ).</a:t>
            </a:r>
            <a:r>
              <a:rPr lang="nl-NL" dirty="0" err="1"/>
              <a:t>build</a:t>
            </a:r>
            <a:r>
              <a:rPr lang="nl-NL" dirty="0" smtClean="0"/>
              <a:t>()</a:t>
            </a:r>
            <a:endParaRPr lang="nl-NL" dirty="0"/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endParaRPr lang="nl-NL" dirty="0" smtClean="0"/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nl-NL" dirty="0">
                <a:solidFill>
                  <a:srgbClr val="CC7832"/>
                </a:solidFill>
              </a:rPr>
              <a:t>val </a:t>
            </a:r>
            <a:r>
              <a:rPr lang="nl-NL" dirty="0" smtClean="0"/>
              <a:t>schema</a:t>
            </a:r>
            <a:r>
              <a:rPr lang="nl-NL" dirty="0"/>
              <a:t> </a:t>
            </a:r>
            <a:r>
              <a:rPr lang="nl-NL" dirty="0" smtClean="0"/>
              <a:t>= </a:t>
            </a:r>
            <a:r>
              <a:rPr lang="nl-NL" dirty="0" err="1"/>
              <a:t>GraphQLSchema.newSchema</a:t>
            </a:r>
            <a:r>
              <a:rPr lang="nl-NL" dirty="0"/>
              <a:t>().query(</a:t>
            </a:r>
            <a:r>
              <a:rPr lang="nl-NL" dirty="0" err="1"/>
              <a:t>queryType</a:t>
            </a:r>
            <a:r>
              <a:rPr lang="nl-NL" dirty="0"/>
              <a:t>).</a:t>
            </a:r>
            <a:r>
              <a:rPr lang="nl-NL" dirty="0" err="1"/>
              <a:t>build</a:t>
            </a:r>
            <a:r>
              <a:rPr lang="nl-NL" dirty="0"/>
              <a:t>()</a:t>
            </a:r>
            <a:br>
              <a:rPr lang="nl-NL" dirty="0"/>
            </a:br>
            <a:endParaRPr lang="nl-NL" dirty="0"/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endParaRPr lang="nl-NL" dirty="0"/>
          </a:p>
        </p:txBody>
      </p:sp>
      <p:sp>
        <p:nvSpPr>
          <p:cNvPr id="5" name="Vierkante haken 4"/>
          <p:cNvSpPr/>
          <p:nvPr/>
        </p:nvSpPr>
        <p:spPr>
          <a:xfrm>
            <a:off x="1252679" y="2133599"/>
            <a:ext cx="1941095" cy="198783"/>
          </a:xfrm>
          <a:prstGeom prst="bracketPair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Vierkante haken 5"/>
          <p:cNvSpPr/>
          <p:nvPr/>
        </p:nvSpPr>
        <p:spPr>
          <a:xfrm>
            <a:off x="1252679" y="2928729"/>
            <a:ext cx="7374486" cy="503583"/>
          </a:xfrm>
          <a:prstGeom prst="bracketPair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85605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err="1" smtClean="0"/>
              <a:t>GraphQL</a:t>
            </a:r>
            <a:r>
              <a:rPr lang="en-US" dirty="0" smtClean="0"/>
              <a:t> Java: developing the schema</a:t>
            </a:r>
            <a:endParaRPr lang="en-GB" dirty="0"/>
          </a:p>
        </p:txBody>
      </p:sp>
      <p:sp>
        <p:nvSpPr>
          <p:cNvPr id="127" name="Shape 1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  <a:buChar char="●"/>
            </a:pPr>
            <a:r>
              <a:rPr lang="en-GB" dirty="0"/>
              <a:t>Code first</a:t>
            </a:r>
            <a:endParaRPr lang="en-GB" dirty="0" smtClean="0">
              <a:solidFill>
                <a:schemeClr val="tx1"/>
              </a:solidFill>
            </a:endParaRPr>
          </a:p>
          <a:p>
            <a:pPr marL="457200" lvl="0" indent="-228600" rtl="0">
              <a:spcBef>
                <a:spcPts val="0"/>
              </a:spcBef>
              <a:buChar char="●"/>
            </a:pPr>
            <a:r>
              <a:rPr lang="en-GB" b="1" dirty="0" smtClean="0">
                <a:solidFill>
                  <a:schemeClr val="tx1"/>
                </a:solidFill>
              </a:rPr>
              <a:t>Schema first</a:t>
            </a:r>
          </a:p>
          <a:p>
            <a:pPr marL="914400" lvl="1" indent="-228600" rtl="0">
              <a:spcBef>
                <a:spcPts val="0"/>
              </a:spcBef>
              <a:buChar char="○"/>
            </a:pPr>
            <a:r>
              <a:rPr lang="en-GB" b="1" i="1" dirty="0" err="1" smtClean="0">
                <a:solidFill>
                  <a:schemeClr val="tx1"/>
                </a:solidFill>
              </a:rPr>
              <a:t>GraphQL</a:t>
            </a:r>
            <a:r>
              <a:rPr lang="en-GB" b="1" i="1" dirty="0" smtClean="0">
                <a:solidFill>
                  <a:schemeClr val="tx1"/>
                </a:solidFill>
              </a:rPr>
              <a:t> Java</a:t>
            </a:r>
          </a:p>
          <a:p>
            <a:pPr marL="914400" lvl="1" indent="-228600" rtl="0">
              <a:spcBef>
                <a:spcPts val="0"/>
              </a:spcBef>
              <a:buChar char="○"/>
            </a:pPr>
            <a:r>
              <a:rPr lang="en-GB" dirty="0" err="1" smtClean="0"/>
              <a:t>GraphQL</a:t>
            </a:r>
            <a:r>
              <a:rPr lang="en-GB" dirty="0" smtClean="0"/>
              <a:t> Java Tools</a:t>
            </a: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88692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GraphQL</a:t>
            </a:r>
            <a:r>
              <a:rPr lang="nl-NL" dirty="0" smtClean="0"/>
              <a:t> Java: schema-first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nl-NL" sz="1600" dirty="0" smtClean="0">
                <a:solidFill>
                  <a:srgbClr val="CC7832"/>
                </a:solidFill>
              </a:rPr>
              <a:t>val </a:t>
            </a:r>
            <a:r>
              <a:rPr lang="nl-NL" sz="1600" dirty="0" smtClean="0"/>
              <a:t>schema = </a:t>
            </a:r>
            <a:r>
              <a:rPr lang="nl-NL" sz="1600" dirty="0" smtClean="0">
                <a:solidFill>
                  <a:srgbClr val="6A8759"/>
                </a:solidFill>
              </a:rPr>
              <a:t>"""</a:t>
            </a:r>
            <a:br>
              <a:rPr lang="nl-NL" sz="1600" dirty="0" smtClean="0">
                <a:solidFill>
                  <a:srgbClr val="6A8759"/>
                </a:solidFill>
              </a:rPr>
            </a:br>
            <a:r>
              <a:rPr lang="nl-NL" sz="1600" dirty="0" smtClean="0">
                <a:solidFill>
                  <a:srgbClr val="6A8759"/>
                </a:solidFill>
              </a:rPr>
              <a:t>  type Query {</a:t>
            </a:r>
            <a:br>
              <a:rPr lang="nl-NL" sz="1600" dirty="0" smtClean="0">
                <a:solidFill>
                  <a:srgbClr val="6A8759"/>
                </a:solidFill>
              </a:rPr>
            </a:br>
            <a:r>
              <a:rPr lang="nl-NL" sz="1600" dirty="0" smtClean="0">
                <a:solidFill>
                  <a:srgbClr val="6A8759"/>
                </a:solidFill>
              </a:rPr>
              <a:t>     order(</a:t>
            </a:r>
            <a:r>
              <a:rPr lang="nl-NL" sz="1600" dirty="0" err="1" smtClean="0">
                <a:solidFill>
                  <a:srgbClr val="6A8759"/>
                </a:solidFill>
              </a:rPr>
              <a:t>id</a:t>
            </a:r>
            <a:r>
              <a:rPr lang="nl-NL" sz="1600" dirty="0" smtClean="0">
                <a:solidFill>
                  <a:srgbClr val="6A8759"/>
                </a:solidFill>
              </a:rPr>
              <a:t>: Long): Order</a:t>
            </a:r>
            <a:endParaRPr lang="nl-NL" sz="1600" dirty="0">
              <a:solidFill>
                <a:srgbClr val="6A8759"/>
              </a:solidFill>
            </a:endParaRPr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nl-NL" sz="1600" dirty="0" smtClean="0">
                <a:solidFill>
                  <a:srgbClr val="6A8759"/>
                </a:solidFill>
              </a:rPr>
              <a:t>  }</a:t>
            </a:r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nl-NL" sz="1600" dirty="0">
                <a:solidFill>
                  <a:srgbClr val="6A8759"/>
                </a:solidFill>
              </a:rPr>
              <a:t> </a:t>
            </a:r>
            <a:r>
              <a:rPr lang="nl-NL" sz="1600" dirty="0" smtClean="0">
                <a:solidFill>
                  <a:srgbClr val="6A8759"/>
                </a:solidFill>
              </a:rPr>
              <a:t> type Order {</a:t>
            </a:r>
            <a:br>
              <a:rPr lang="nl-NL" sz="1600" dirty="0" smtClean="0">
                <a:solidFill>
                  <a:srgbClr val="6A8759"/>
                </a:solidFill>
              </a:rPr>
            </a:br>
            <a:r>
              <a:rPr lang="nl-NL" sz="1600" dirty="0" smtClean="0">
                <a:solidFill>
                  <a:srgbClr val="6A8759"/>
                </a:solidFill>
              </a:rPr>
              <a:t>     </a:t>
            </a:r>
            <a:r>
              <a:rPr lang="nl-NL" sz="1600" dirty="0" err="1" smtClean="0">
                <a:solidFill>
                  <a:srgbClr val="6A8759"/>
                </a:solidFill>
              </a:rPr>
              <a:t>totalPrice</a:t>
            </a:r>
            <a:r>
              <a:rPr lang="nl-NL" sz="1600" dirty="0" smtClean="0">
                <a:solidFill>
                  <a:srgbClr val="6A8759"/>
                </a:solidFill>
              </a:rPr>
              <a:t>: String</a:t>
            </a:r>
            <a:br>
              <a:rPr lang="nl-NL" sz="1600" dirty="0" smtClean="0">
                <a:solidFill>
                  <a:srgbClr val="6A8759"/>
                </a:solidFill>
              </a:rPr>
            </a:br>
            <a:r>
              <a:rPr lang="nl-NL" sz="1600" dirty="0" smtClean="0">
                <a:solidFill>
                  <a:srgbClr val="6A8759"/>
                </a:solidFill>
              </a:rPr>
              <a:t>  }</a:t>
            </a:r>
            <a:br>
              <a:rPr lang="nl-NL" sz="1600" dirty="0" smtClean="0">
                <a:solidFill>
                  <a:srgbClr val="6A8759"/>
                </a:solidFill>
              </a:rPr>
            </a:br>
            <a:r>
              <a:rPr lang="nl-NL" sz="1600" dirty="0" smtClean="0">
                <a:solidFill>
                  <a:srgbClr val="6A8759"/>
                </a:solidFill>
              </a:rPr>
              <a:t>""”</a:t>
            </a:r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endParaRPr lang="nl-NL" sz="1600" dirty="0">
              <a:solidFill>
                <a:srgbClr val="6A8759"/>
              </a:solidFill>
            </a:endParaRPr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nl-NL" sz="1600" dirty="0" smtClean="0">
                <a:solidFill>
                  <a:srgbClr val="6A8759"/>
                </a:solidFill>
              </a:rPr>
              <a:t/>
            </a:r>
            <a:br>
              <a:rPr lang="nl-NL" sz="1600" dirty="0" smtClean="0">
                <a:solidFill>
                  <a:srgbClr val="6A8759"/>
                </a:solidFill>
              </a:rPr>
            </a:br>
            <a:endParaRPr lang="nl-NL" sz="1600" dirty="0"/>
          </a:p>
        </p:txBody>
      </p:sp>
      <p:sp>
        <p:nvSpPr>
          <p:cNvPr id="4" name="Tijdelijke aanduiding voor tekst 2"/>
          <p:cNvSpPr txBox="1">
            <a:spLocks/>
          </p:cNvSpPr>
          <p:nvPr/>
        </p:nvSpPr>
        <p:spPr>
          <a:xfrm>
            <a:off x="295551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00000"/>
              </a:lnSpc>
              <a:buFontTx/>
              <a:buNone/>
            </a:pPr>
            <a:r>
              <a:rPr lang="nl-NL" sz="1600" dirty="0">
                <a:solidFill>
                  <a:srgbClr val="CC7832"/>
                </a:solidFill>
              </a:rPr>
              <a:t>val </a:t>
            </a:r>
            <a:r>
              <a:rPr lang="nl-NL" sz="1600" dirty="0" err="1"/>
              <a:t>typeDefinitionRegistry</a:t>
            </a:r>
            <a:r>
              <a:rPr lang="nl-NL" sz="1600" dirty="0"/>
              <a:t> = </a:t>
            </a:r>
            <a:r>
              <a:rPr lang="nl-NL" sz="1600" dirty="0" err="1"/>
              <a:t>SchemaParser</a:t>
            </a:r>
            <a:r>
              <a:rPr lang="nl-NL" sz="1600" dirty="0"/>
              <a:t>().</a:t>
            </a:r>
            <a:r>
              <a:rPr lang="nl-NL" sz="1600" dirty="0" err="1" smtClean="0"/>
              <a:t>parse</a:t>
            </a:r>
            <a:r>
              <a:rPr lang="nl-NL" sz="1600" dirty="0" smtClean="0"/>
              <a:t>(schema)</a:t>
            </a:r>
            <a:endParaRPr lang="nl-NL" sz="1600" dirty="0">
              <a:solidFill>
                <a:srgbClr val="CC7832"/>
              </a:solidFill>
            </a:endParaRPr>
          </a:p>
          <a:p>
            <a:pPr>
              <a:lnSpc>
                <a:spcPct val="100000"/>
              </a:lnSpc>
              <a:buFontTx/>
              <a:buNone/>
            </a:pPr>
            <a:r>
              <a:rPr lang="nl-NL" sz="1600" dirty="0" smtClean="0">
                <a:solidFill>
                  <a:srgbClr val="CC7832"/>
                </a:solidFill>
              </a:rPr>
              <a:t>val </a:t>
            </a:r>
            <a:r>
              <a:rPr lang="nl-NL" sz="1600" dirty="0" err="1" smtClean="0"/>
              <a:t>runtimeWiring</a:t>
            </a:r>
            <a:r>
              <a:rPr lang="nl-NL" sz="1600" dirty="0" smtClean="0"/>
              <a:t> = </a:t>
            </a:r>
            <a:r>
              <a:rPr lang="nl-NL" sz="1600" dirty="0" err="1" smtClean="0"/>
              <a:t>RuntimeWiring.newRuntimeWiring</a:t>
            </a:r>
            <a:r>
              <a:rPr lang="nl-NL" sz="1600" dirty="0" smtClean="0"/>
              <a:t>()</a:t>
            </a:r>
            <a:br>
              <a:rPr lang="nl-NL" sz="1600" dirty="0" smtClean="0"/>
            </a:br>
            <a:r>
              <a:rPr lang="nl-NL" sz="1600" dirty="0" smtClean="0"/>
              <a:t>        .type(</a:t>
            </a:r>
            <a:r>
              <a:rPr lang="nl-NL" sz="1600" dirty="0" smtClean="0">
                <a:solidFill>
                  <a:srgbClr val="6A8759"/>
                </a:solidFill>
              </a:rPr>
              <a:t>"Query"</a:t>
            </a:r>
            <a:r>
              <a:rPr lang="nl-NL" sz="1600" dirty="0" smtClean="0">
                <a:solidFill>
                  <a:srgbClr val="CC7832"/>
                </a:solidFill>
              </a:rPr>
              <a:t>, </a:t>
            </a:r>
            <a:r>
              <a:rPr lang="nl-NL" sz="1600" b="1" dirty="0" smtClean="0"/>
              <a:t>{ </a:t>
            </a:r>
            <a:r>
              <a:rPr lang="nl-NL" sz="1600" dirty="0" smtClean="0"/>
              <a:t>builder </a:t>
            </a:r>
            <a:r>
              <a:rPr lang="nl-NL" sz="1600" b="1" dirty="0" smtClean="0"/>
              <a:t>-&gt;</a:t>
            </a:r>
            <a:br>
              <a:rPr lang="nl-NL" sz="1600" b="1" dirty="0" smtClean="0"/>
            </a:br>
            <a:r>
              <a:rPr lang="nl-NL" sz="1600" b="1" dirty="0" smtClean="0"/>
              <a:t>            </a:t>
            </a:r>
            <a:r>
              <a:rPr lang="nl-NL" sz="1600" dirty="0" err="1" smtClean="0"/>
              <a:t>builder.dataFetcher</a:t>
            </a:r>
            <a:r>
              <a:rPr lang="nl-NL" sz="1600" dirty="0" smtClean="0"/>
              <a:t>(</a:t>
            </a:r>
            <a:r>
              <a:rPr lang="nl-NL" sz="1600" dirty="0" smtClean="0">
                <a:solidFill>
                  <a:srgbClr val="6A8759"/>
                </a:solidFill>
              </a:rPr>
              <a:t>"order"</a:t>
            </a:r>
            <a:r>
              <a:rPr lang="nl-NL" sz="1600" dirty="0" smtClean="0">
                <a:solidFill>
                  <a:srgbClr val="CC7832"/>
                </a:solidFill>
              </a:rPr>
              <a:t>, </a:t>
            </a:r>
            <a:r>
              <a:rPr lang="nl-NL" sz="1600" dirty="0" err="1" smtClean="0"/>
              <a:t>orderDataFetcher</a:t>
            </a:r>
            <a:r>
              <a:rPr lang="nl-NL" sz="1600" dirty="0" smtClean="0"/>
              <a:t>)</a:t>
            </a:r>
            <a:br>
              <a:rPr lang="nl-NL" sz="1600" dirty="0" smtClean="0"/>
            </a:br>
            <a:r>
              <a:rPr lang="nl-NL" sz="1600" dirty="0" smtClean="0"/>
              <a:t>        </a:t>
            </a:r>
            <a:r>
              <a:rPr lang="nl-NL" sz="1600" b="1" dirty="0" smtClean="0"/>
              <a:t>}</a:t>
            </a:r>
            <a:r>
              <a:rPr lang="nl-NL" sz="1600" dirty="0" smtClean="0"/>
              <a:t>).</a:t>
            </a:r>
            <a:r>
              <a:rPr lang="nl-NL" sz="1600" dirty="0" err="1" smtClean="0"/>
              <a:t>build</a:t>
            </a:r>
            <a:r>
              <a:rPr lang="nl-NL" sz="1600" dirty="0" smtClean="0"/>
              <a:t>()</a:t>
            </a:r>
          </a:p>
          <a:p>
            <a:pPr>
              <a:buFontTx/>
              <a:buNone/>
            </a:pPr>
            <a:r>
              <a:rPr lang="nl-NL" sz="1600" dirty="0" smtClean="0">
                <a:solidFill>
                  <a:srgbClr val="808080"/>
                </a:solidFill>
              </a:rPr>
              <a:t/>
            </a:r>
            <a:br>
              <a:rPr lang="nl-NL" sz="1600" dirty="0" smtClean="0">
                <a:solidFill>
                  <a:srgbClr val="808080"/>
                </a:solidFill>
              </a:rPr>
            </a:br>
            <a:r>
              <a:rPr lang="nl-NL" sz="1600" dirty="0" smtClean="0">
                <a:solidFill>
                  <a:srgbClr val="CC7832"/>
                </a:solidFill>
              </a:rPr>
              <a:t>val </a:t>
            </a:r>
            <a:r>
              <a:rPr lang="nl-NL" sz="1600" dirty="0" err="1"/>
              <a:t>graphQLSchema</a:t>
            </a:r>
            <a:r>
              <a:rPr lang="nl-NL" sz="1600" dirty="0"/>
              <a:t> </a:t>
            </a:r>
            <a:r>
              <a:rPr lang="nl-NL" sz="1600" dirty="0" smtClean="0"/>
              <a:t>= </a:t>
            </a:r>
            <a:r>
              <a:rPr lang="nl-NL" sz="1600" dirty="0" err="1" smtClean="0"/>
              <a:t>SchemaGenerator</a:t>
            </a:r>
            <a:r>
              <a:rPr lang="nl-NL" sz="1600" dirty="0" smtClean="0"/>
              <a:t>()</a:t>
            </a:r>
            <a:br>
              <a:rPr lang="nl-NL" sz="1600" dirty="0" smtClean="0"/>
            </a:br>
            <a:r>
              <a:rPr lang="nl-NL" sz="1600" dirty="0" smtClean="0"/>
              <a:t>    .</a:t>
            </a:r>
            <a:r>
              <a:rPr lang="nl-NL" sz="1600" dirty="0" err="1" smtClean="0"/>
              <a:t>makeExecutableSchema</a:t>
            </a:r>
            <a:r>
              <a:rPr lang="nl-NL" sz="1600" dirty="0" smtClean="0"/>
              <a:t>(</a:t>
            </a:r>
            <a:r>
              <a:rPr lang="nl-NL" sz="1600" dirty="0" err="1" smtClean="0"/>
              <a:t>typeDefinitionRegistry</a:t>
            </a:r>
            <a:r>
              <a:rPr lang="nl-NL" sz="1600" dirty="0" smtClean="0">
                <a:solidFill>
                  <a:srgbClr val="CC7832"/>
                </a:solidFill>
              </a:rPr>
              <a:t>, </a:t>
            </a:r>
            <a:r>
              <a:rPr lang="nl-NL" sz="1600" dirty="0" err="1" smtClean="0"/>
              <a:t>runtimeWiring</a:t>
            </a:r>
            <a:r>
              <a:rPr lang="nl-NL" sz="1600" dirty="0" smtClean="0"/>
              <a:t>)</a:t>
            </a:r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nl-NL" sz="1600" dirty="0">
                <a:solidFill>
                  <a:srgbClr val="808080"/>
                </a:solidFill>
              </a:rPr>
              <a:t/>
            </a:r>
            <a:br>
              <a:rPr lang="nl-NL" sz="1600" dirty="0">
                <a:solidFill>
                  <a:srgbClr val="808080"/>
                </a:solidFill>
              </a:rPr>
            </a:br>
            <a:endParaRPr lang="nl-NL" sz="1600" dirty="0"/>
          </a:p>
        </p:txBody>
      </p:sp>
    </p:spTree>
    <p:extLst>
      <p:ext uri="{BB962C8B-B14F-4D97-AF65-F5344CB8AC3E}">
        <p14:creationId xmlns:p14="http://schemas.microsoft.com/office/powerpoint/2010/main" val="1263434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err="1" smtClean="0"/>
              <a:t>GraphQL</a:t>
            </a:r>
            <a:r>
              <a:rPr lang="en-US" dirty="0" smtClean="0"/>
              <a:t> Java: developing the schema</a:t>
            </a:r>
            <a:endParaRPr lang="en-GB" dirty="0"/>
          </a:p>
        </p:txBody>
      </p:sp>
      <p:sp>
        <p:nvSpPr>
          <p:cNvPr id="127" name="Shape 1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  <a:buChar char="●"/>
            </a:pPr>
            <a:r>
              <a:rPr lang="en-GB" dirty="0"/>
              <a:t>Code first</a:t>
            </a:r>
            <a:endParaRPr lang="en-GB" dirty="0" smtClean="0">
              <a:solidFill>
                <a:schemeClr val="tx1"/>
              </a:solidFill>
            </a:endParaRPr>
          </a:p>
          <a:p>
            <a:pPr marL="457200" lvl="0" indent="-228600" rtl="0">
              <a:spcBef>
                <a:spcPts val="0"/>
              </a:spcBef>
              <a:buChar char="●"/>
            </a:pPr>
            <a:r>
              <a:rPr lang="en-GB" b="1" dirty="0" smtClean="0">
                <a:solidFill>
                  <a:schemeClr val="tx1"/>
                </a:solidFill>
              </a:rPr>
              <a:t>Schema first</a:t>
            </a:r>
          </a:p>
          <a:p>
            <a:pPr marL="914400" lvl="1" indent="-228600" rtl="0">
              <a:spcBef>
                <a:spcPts val="0"/>
              </a:spcBef>
              <a:buChar char="○"/>
            </a:pPr>
            <a:r>
              <a:rPr lang="en-GB" dirty="0" err="1"/>
              <a:t>GraphQL</a:t>
            </a:r>
            <a:r>
              <a:rPr lang="en-GB" dirty="0"/>
              <a:t> Java</a:t>
            </a:r>
            <a:endParaRPr lang="en-GB" dirty="0" smtClean="0">
              <a:solidFill>
                <a:schemeClr val="tx1"/>
              </a:solidFill>
            </a:endParaRPr>
          </a:p>
          <a:p>
            <a:pPr marL="914400" lvl="1" indent="-228600" rtl="0">
              <a:spcBef>
                <a:spcPts val="0"/>
              </a:spcBef>
              <a:buChar char="○"/>
            </a:pPr>
            <a:r>
              <a:rPr lang="en-GB" b="1" i="1" dirty="0" err="1" smtClean="0">
                <a:solidFill>
                  <a:schemeClr val="tx1"/>
                </a:solidFill>
              </a:rPr>
              <a:t>GraphQL</a:t>
            </a:r>
            <a:r>
              <a:rPr lang="en-GB" b="1" i="1" dirty="0" smtClean="0">
                <a:solidFill>
                  <a:schemeClr val="tx1"/>
                </a:solidFill>
              </a:rPr>
              <a:t> Java Tools</a:t>
            </a: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2241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What is GraphQL</a:t>
            </a:r>
          </a:p>
        </p:txBody>
      </p:sp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/>
              <a:t>A </a:t>
            </a:r>
            <a:r>
              <a:rPr lang="en-GB" b="1" dirty="0">
                <a:solidFill>
                  <a:schemeClr val="tx1"/>
                </a:solidFill>
              </a:rPr>
              <a:t>query language</a:t>
            </a:r>
            <a:r>
              <a:rPr lang="en-GB" dirty="0"/>
              <a:t> for your </a:t>
            </a:r>
            <a:r>
              <a:rPr lang="en-GB" b="1" dirty="0" smtClean="0">
                <a:solidFill>
                  <a:schemeClr val="tx1"/>
                </a:solidFill>
              </a:rPr>
              <a:t>API</a:t>
            </a:r>
            <a:r>
              <a:rPr lang="en-GB" dirty="0" smtClean="0">
                <a:solidFill>
                  <a:schemeClr val="tx1"/>
                </a:solidFill>
              </a:rPr>
              <a:t> </a:t>
            </a:r>
            <a:r>
              <a:rPr lang="en-GB" dirty="0" smtClean="0"/>
              <a:t>developed </a:t>
            </a:r>
            <a:r>
              <a:rPr lang="en-GB" b="1" dirty="0" smtClean="0">
                <a:solidFill>
                  <a:schemeClr val="tx1"/>
                </a:solidFill>
              </a:rPr>
              <a:t>by </a:t>
            </a:r>
            <a:r>
              <a:rPr lang="en-GB" b="1" dirty="0">
                <a:solidFill>
                  <a:schemeClr val="tx1"/>
                </a:solidFill>
              </a:rPr>
              <a:t>Facebook</a:t>
            </a:r>
            <a:r>
              <a:rPr lang="en-GB" dirty="0"/>
              <a:t>….</a:t>
            </a:r>
          </a:p>
          <a:p>
            <a:pPr lvl="0">
              <a:spcBef>
                <a:spcPts val="0"/>
              </a:spcBef>
              <a:buNone/>
            </a:pPr>
            <a:r>
              <a:rPr lang="en-GB" dirty="0"/>
              <a:t>….and a </a:t>
            </a:r>
            <a:r>
              <a:rPr lang="en-GB" b="1" dirty="0" smtClean="0">
                <a:solidFill>
                  <a:schemeClr val="tx1"/>
                </a:solidFill>
              </a:rPr>
              <a:t>runtime </a:t>
            </a:r>
            <a:r>
              <a:rPr lang="en-GB" b="1" dirty="0">
                <a:solidFill>
                  <a:schemeClr val="tx1"/>
                </a:solidFill>
              </a:rPr>
              <a:t>for executing queries</a:t>
            </a:r>
          </a:p>
          <a:p>
            <a:pPr lvl="0">
              <a:spcBef>
                <a:spcPts val="0"/>
              </a:spcBef>
              <a:buNone/>
            </a:pPr>
            <a:r>
              <a:rPr lang="en-GB" dirty="0"/>
              <a:t>With </a:t>
            </a:r>
            <a:r>
              <a:rPr lang="en-GB" dirty="0" err="1"/>
              <a:t>GraphQL</a:t>
            </a:r>
            <a:r>
              <a:rPr lang="en-GB" dirty="0"/>
              <a:t>, you </a:t>
            </a:r>
            <a:r>
              <a:rPr lang="en-GB" b="1" dirty="0">
                <a:solidFill>
                  <a:schemeClr val="tx1"/>
                </a:solidFill>
              </a:rPr>
              <a:t>model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/>
              <a:t>your business domain </a:t>
            </a:r>
            <a:r>
              <a:rPr lang="en-GB" b="1" dirty="0">
                <a:solidFill>
                  <a:schemeClr val="tx1"/>
                </a:solidFill>
              </a:rPr>
              <a:t>as a graph</a:t>
            </a:r>
          </a:p>
          <a:p>
            <a:pPr lvl="0">
              <a:spcBef>
                <a:spcPts val="0"/>
              </a:spcBef>
              <a:buNone/>
            </a:pPr>
            <a:r>
              <a:rPr lang="en-GB" dirty="0" err="1"/>
              <a:t>GraphQL</a:t>
            </a:r>
            <a:r>
              <a:rPr lang="en-GB" dirty="0"/>
              <a:t> services </a:t>
            </a:r>
            <a:r>
              <a:rPr lang="en-GB" b="1" dirty="0" smtClean="0">
                <a:solidFill>
                  <a:schemeClr val="tx1"/>
                </a:solidFill>
              </a:rPr>
              <a:t>typically </a:t>
            </a:r>
            <a:r>
              <a:rPr lang="en-GB" dirty="0" smtClean="0"/>
              <a:t>respond </a:t>
            </a:r>
            <a:r>
              <a:rPr lang="en-GB" dirty="0"/>
              <a:t>using </a:t>
            </a:r>
            <a:r>
              <a:rPr lang="en-GB" b="1" dirty="0">
                <a:solidFill>
                  <a:schemeClr val="tx1"/>
                </a:solidFill>
              </a:rPr>
              <a:t>JSON</a:t>
            </a:r>
            <a:r>
              <a:rPr lang="en-GB" dirty="0"/>
              <a:t>, however does not require it.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graphql</a:t>
            </a:r>
            <a:r>
              <a:rPr lang="nl-NL" dirty="0" smtClean="0"/>
              <a:t>-</a:t>
            </a:r>
            <a:r>
              <a:rPr lang="nl-NL" dirty="0" err="1" smtClean="0"/>
              <a:t>java</a:t>
            </a:r>
            <a:r>
              <a:rPr lang="nl-NL" dirty="0" smtClean="0"/>
              <a:t>-tools: schema-first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nl-NL" sz="1600" dirty="0" smtClean="0">
                <a:solidFill>
                  <a:srgbClr val="CC7832"/>
                </a:solidFill>
              </a:rPr>
              <a:t>val </a:t>
            </a:r>
            <a:r>
              <a:rPr lang="nl-NL" sz="1600" dirty="0" smtClean="0"/>
              <a:t>schema = </a:t>
            </a:r>
            <a:r>
              <a:rPr lang="nl-NL" sz="1600" dirty="0" smtClean="0">
                <a:solidFill>
                  <a:srgbClr val="6A8759"/>
                </a:solidFill>
              </a:rPr>
              <a:t>"""</a:t>
            </a:r>
            <a:br>
              <a:rPr lang="nl-NL" sz="1600" dirty="0" smtClean="0">
                <a:solidFill>
                  <a:srgbClr val="6A8759"/>
                </a:solidFill>
              </a:rPr>
            </a:br>
            <a:r>
              <a:rPr lang="nl-NL" sz="1600" dirty="0" smtClean="0">
                <a:solidFill>
                  <a:srgbClr val="6A8759"/>
                </a:solidFill>
              </a:rPr>
              <a:t>  type Query {</a:t>
            </a:r>
            <a:br>
              <a:rPr lang="nl-NL" sz="1600" dirty="0" smtClean="0">
                <a:solidFill>
                  <a:srgbClr val="6A8759"/>
                </a:solidFill>
              </a:rPr>
            </a:br>
            <a:r>
              <a:rPr lang="nl-NL" sz="1600" dirty="0" smtClean="0">
                <a:solidFill>
                  <a:srgbClr val="6A8759"/>
                </a:solidFill>
              </a:rPr>
              <a:t>     order(</a:t>
            </a:r>
            <a:r>
              <a:rPr lang="nl-NL" sz="1600" dirty="0" err="1" smtClean="0">
                <a:solidFill>
                  <a:srgbClr val="6A8759"/>
                </a:solidFill>
              </a:rPr>
              <a:t>id</a:t>
            </a:r>
            <a:r>
              <a:rPr lang="nl-NL" sz="1600" dirty="0" smtClean="0">
                <a:solidFill>
                  <a:srgbClr val="6A8759"/>
                </a:solidFill>
              </a:rPr>
              <a:t>: Long): Order</a:t>
            </a:r>
            <a:endParaRPr lang="nl-NL" sz="1600" dirty="0">
              <a:solidFill>
                <a:srgbClr val="6A8759"/>
              </a:solidFill>
            </a:endParaRPr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nl-NL" sz="1600" dirty="0" smtClean="0">
                <a:solidFill>
                  <a:srgbClr val="6A8759"/>
                </a:solidFill>
              </a:rPr>
              <a:t>  }</a:t>
            </a:r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nl-NL" sz="1600" dirty="0">
                <a:solidFill>
                  <a:srgbClr val="6A8759"/>
                </a:solidFill>
              </a:rPr>
              <a:t> </a:t>
            </a:r>
            <a:r>
              <a:rPr lang="nl-NL" sz="1600" dirty="0" smtClean="0">
                <a:solidFill>
                  <a:srgbClr val="6A8759"/>
                </a:solidFill>
              </a:rPr>
              <a:t> type Order {</a:t>
            </a:r>
            <a:br>
              <a:rPr lang="nl-NL" sz="1600" dirty="0" smtClean="0">
                <a:solidFill>
                  <a:srgbClr val="6A8759"/>
                </a:solidFill>
              </a:rPr>
            </a:br>
            <a:r>
              <a:rPr lang="nl-NL" sz="1600" dirty="0" smtClean="0">
                <a:solidFill>
                  <a:srgbClr val="6A8759"/>
                </a:solidFill>
              </a:rPr>
              <a:t>     </a:t>
            </a:r>
            <a:r>
              <a:rPr lang="nl-NL" sz="1600" dirty="0" err="1" smtClean="0">
                <a:solidFill>
                  <a:srgbClr val="6A8759"/>
                </a:solidFill>
              </a:rPr>
              <a:t>totalPrice</a:t>
            </a:r>
            <a:r>
              <a:rPr lang="nl-NL" sz="1600" dirty="0" smtClean="0">
                <a:solidFill>
                  <a:srgbClr val="6A8759"/>
                </a:solidFill>
              </a:rPr>
              <a:t>: String</a:t>
            </a:r>
            <a:br>
              <a:rPr lang="nl-NL" sz="1600" dirty="0" smtClean="0">
                <a:solidFill>
                  <a:srgbClr val="6A8759"/>
                </a:solidFill>
              </a:rPr>
            </a:br>
            <a:r>
              <a:rPr lang="nl-NL" sz="1600" dirty="0" smtClean="0">
                <a:solidFill>
                  <a:srgbClr val="6A8759"/>
                </a:solidFill>
              </a:rPr>
              <a:t>  }</a:t>
            </a:r>
            <a:br>
              <a:rPr lang="nl-NL" sz="1600" dirty="0" smtClean="0">
                <a:solidFill>
                  <a:srgbClr val="6A8759"/>
                </a:solidFill>
              </a:rPr>
            </a:br>
            <a:r>
              <a:rPr lang="nl-NL" sz="1600" dirty="0" smtClean="0">
                <a:solidFill>
                  <a:srgbClr val="6A8759"/>
                </a:solidFill>
              </a:rPr>
              <a:t>""”</a:t>
            </a:r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endParaRPr lang="nl-NL" sz="1600" dirty="0">
              <a:solidFill>
                <a:srgbClr val="6A8759"/>
              </a:solidFill>
            </a:endParaRPr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nl-NL" sz="1600" dirty="0" smtClean="0">
                <a:solidFill>
                  <a:srgbClr val="6A8759"/>
                </a:solidFill>
              </a:rPr>
              <a:t/>
            </a:r>
            <a:br>
              <a:rPr lang="nl-NL" sz="1600" dirty="0" smtClean="0">
                <a:solidFill>
                  <a:srgbClr val="6A8759"/>
                </a:solidFill>
              </a:rPr>
            </a:br>
            <a:endParaRPr lang="nl-NL" sz="1600" dirty="0"/>
          </a:p>
        </p:txBody>
      </p:sp>
      <p:sp>
        <p:nvSpPr>
          <p:cNvPr id="4" name="Tijdelijke aanduiding voor tekst 2"/>
          <p:cNvSpPr txBox="1">
            <a:spLocks/>
          </p:cNvSpPr>
          <p:nvPr/>
        </p:nvSpPr>
        <p:spPr>
          <a:xfrm>
            <a:off x="295551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None/>
            </a:pPr>
            <a:r>
              <a:rPr lang="nl-NL" sz="1600" dirty="0">
                <a:solidFill>
                  <a:srgbClr val="CC7832"/>
                </a:solidFill>
              </a:rPr>
              <a:t>val </a:t>
            </a:r>
            <a:r>
              <a:rPr lang="nl-NL" sz="1600" dirty="0" err="1" smtClean="0"/>
              <a:t>graphQLSchema</a:t>
            </a:r>
            <a:r>
              <a:rPr lang="nl-NL" sz="1600" dirty="0"/>
              <a:t> </a:t>
            </a:r>
            <a:r>
              <a:rPr lang="nl-NL" sz="1600" dirty="0" smtClean="0"/>
              <a:t>= </a:t>
            </a:r>
            <a:r>
              <a:rPr lang="nl-NL" sz="1600" dirty="0" err="1"/>
              <a:t>SchemaParser.newParser</a:t>
            </a:r>
            <a:r>
              <a:rPr lang="nl-NL" sz="1600" dirty="0"/>
              <a:t>()</a:t>
            </a:r>
            <a:br>
              <a:rPr lang="nl-NL" sz="1600" dirty="0"/>
            </a:br>
            <a:r>
              <a:rPr lang="nl-NL" sz="1600" dirty="0"/>
              <a:t>        .</a:t>
            </a:r>
            <a:r>
              <a:rPr lang="nl-NL" sz="1600" dirty="0" err="1"/>
              <a:t>schemaString</a:t>
            </a:r>
            <a:r>
              <a:rPr lang="nl-NL" sz="1600" dirty="0"/>
              <a:t>(schema)</a:t>
            </a:r>
            <a:br>
              <a:rPr lang="nl-NL" sz="1600" dirty="0"/>
            </a:br>
            <a:r>
              <a:rPr lang="nl-NL" sz="1600" dirty="0"/>
              <a:t>        .</a:t>
            </a:r>
            <a:r>
              <a:rPr lang="nl-NL" sz="1600" dirty="0" err="1"/>
              <a:t>resolvers</a:t>
            </a:r>
            <a:r>
              <a:rPr lang="nl-NL" sz="1600" dirty="0"/>
              <a:t>(</a:t>
            </a:r>
            <a:r>
              <a:rPr lang="nl-NL" sz="1600" dirty="0">
                <a:solidFill>
                  <a:srgbClr val="CC7832"/>
                </a:solidFill>
              </a:rPr>
              <a:t>object</a:t>
            </a:r>
            <a:r>
              <a:rPr lang="nl-NL" sz="1600" dirty="0"/>
              <a:t>: </a:t>
            </a:r>
            <a:r>
              <a:rPr lang="nl-NL" sz="1600" dirty="0" err="1"/>
              <a:t>GraphQLQueryResolver</a:t>
            </a:r>
            <a:r>
              <a:rPr lang="nl-NL" sz="1600" dirty="0"/>
              <a:t> {</a:t>
            </a:r>
            <a:br>
              <a:rPr lang="nl-NL" sz="1600" dirty="0"/>
            </a:br>
            <a:r>
              <a:rPr lang="nl-NL" sz="1600" dirty="0"/>
              <a:t>            </a:t>
            </a:r>
            <a:r>
              <a:rPr lang="nl-NL" sz="1600" dirty="0" err="1">
                <a:solidFill>
                  <a:srgbClr val="CC7832"/>
                </a:solidFill>
              </a:rPr>
              <a:t>fun</a:t>
            </a:r>
            <a:r>
              <a:rPr lang="nl-NL" sz="1600" dirty="0">
                <a:solidFill>
                  <a:srgbClr val="CC7832"/>
                </a:solidFill>
              </a:rPr>
              <a:t> </a:t>
            </a:r>
            <a:r>
              <a:rPr lang="nl-NL" sz="1600" dirty="0" smtClean="0">
                <a:solidFill>
                  <a:srgbClr val="FFC66D"/>
                </a:solidFill>
              </a:rPr>
              <a:t>order</a:t>
            </a:r>
            <a:r>
              <a:rPr lang="nl-NL" sz="1600" dirty="0" smtClean="0"/>
              <a:t>(</a:t>
            </a:r>
            <a:r>
              <a:rPr lang="nl-NL" sz="1600" dirty="0" err="1" smtClean="0"/>
              <a:t>id</a:t>
            </a:r>
            <a:r>
              <a:rPr lang="nl-NL" sz="1600" dirty="0"/>
              <a:t>: Long) = </a:t>
            </a:r>
            <a:r>
              <a:rPr lang="nl-NL" sz="1600" dirty="0" err="1"/>
              <a:t>OrderRepository.getOrderById</a:t>
            </a:r>
            <a:r>
              <a:rPr lang="nl-NL" sz="1600" dirty="0"/>
              <a:t>(</a:t>
            </a:r>
            <a:r>
              <a:rPr lang="nl-NL" sz="1600" dirty="0" err="1"/>
              <a:t>id</a:t>
            </a:r>
            <a:r>
              <a:rPr lang="nl-NL" sz="1600" dirty="0"/>
              <a:t>)</a:t>
            </a:r>
            <a:br>
              <a:rPr lang="nl-NL" sz="1600" dirty="0"/>
            </a:br>
            <a:r>
              <a:rPr lang="nl-NL" sz="1600" dirty="0"/>
              <a:t>        </a:t>
            </a:r>
            <a:r>
              <a:rPr lang="nl-NL" sz="1600" dirty="0" smtClean="0"/>
              <a:t> })</a:t>
            </a:r>
            <a:r>
              <a:rPr lang="nl-NL" sz="1600" dirty="0"/>
              <a:t/>
            </a:r>
            <a:br>
              <a:rPr lang="nl-NL" sz="1600" dirty="0"/>
            </a:br>
            <a:r>
              <a:rPr lang="nl-NL" sz="1600" dirty="0"/>
              <a:t>        .</a:t>
            </a:r>
            <a:r>
              <a:rPr lang="nl-NL" sz="1600" dirty="0" err="1"/>
              <a:t>build</a:t>
            </a:r>
            <a:r>
              <a:rPr lang="nl-NL" sz="1600" dirty="0"/>
              <a:t>()</a:t>
            </a:r>
            <a:br>
              <a:rPr lang="nl-NL" sz="1600" dirty="0"/>
            </a:br>
            <a:r>
              <a:rPr lang="nl-NL" sz="1600" dirty="0"/>
              <a:t>        .</a:t>
            </a:r>
            <a:r>
              <a:rPr lang="nl-NL" sz="1600" dirty="0" err="1"/>
              <a:t>makeExecutableSchema</a:t>
            </a:r>
            <a:r>
              <a:rPr lang="nl-NL" sz="1600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987842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err="1" smtClean="0"/>
              <a:t>GraphQL</a:t>
            </a:r>
            <a:r>
              <a:rPr lang="en-US" dirty="0" smtClean="0"/>
              <a:t> </a:t>
            </a:r>
            <a:r>
              <a:rPr lang="en-US" dirty="0" smtClean="0"/>
              <a:t>SPQR: code (only) first</a:t>
            </a:r>
            <a:endParaRPr lang="en-GB" dirty="0"/>
          </a:p>
        </p:txBody>
      </p:sp>
      <p:sp>
        <p:nvSpPr>
          <p:cNvPr id="127" name="Shape 1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GB" dirty="0"/>
              <a:t>Hybrid approach, generate schema from </a:t>
            </a:r>
            <a:r>
              <a:rPr lang="en-GB" dirty="0" smtClean="0"/>
              <a:t>code (annotations)</a:t>
            </a:r>
            <a:endParaRPr lang="en-GB" b="1" i="1" dirty="0">
              <a:solidFill>
                <a:schemeClr val="tx1"/>
              </a:solidFill>
            </a:endParaRP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4" name="Tijdelijke aanduiding voor tekst 2"/>
          <p:cNvSpPr txBox="1">
            <a:spLocks/>
          </p:cNvSpPr>
          <p:nvPr/>
        </p:nvSpPr>
        <p:spPr>
          <a:xfrm>
            <a:off x="311699" y="1877786"/>
            <a:ext cx="9080273" cy="269108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</a:pPr>
            <a:r>
              <a:rPr lang="nl-NL" sz="1600" dirty="0" smtClean="0">
                <a:solidFill>
                  <a:srgbClr val="CC7832"/>
                </a:solidFill>
              </a:rPr>
              <a:t>object </a:t>
            </a:r>
            <a:r>
              <a:rPr lang="nl-NL" sz="1600" dirty="0" err="1" smtClean="0"/>
              <a:t>OrderService</a:t>
            </a:r>
            <a:r>
              <a:rPr lang="nl-NL" sz="1600" dirty="0" smtClean="0"/>
              <a:t> {</a:t>
            </a:r>
            <a:br>
              <a:rPr lang="nl-NL" sz="1600" dirty="0" smtClean="0"/>
            </a:br>
            <a:r>
              <a:rPr lang="nl-NL" sz="1600" dirty="0" smtClean="0"/>
              <a:t>    </a:t>
            </a:r>
            <a:r>
              <a:rPr lang="nl-NL" sz="1600" dirty="0" smtClean="0">
                <a:solidFill>
                  <a:srgbClr val="CC7832"/>
                </a:solidFill>
              </a:rPr>
              <a:t>@</a:t>
            </a:r>
            <a:r>
              <a:rPr lang="nl-NL" sz="1600" dirty="0" err="1" smtClean="0">
                <a:solidFill>
                  <a:srgbClr val="CC7832"/>
                </a:solidFill>
              </a:rPr>
              <a:t>GraphQLQuery</a:t>
            </a:r>
            <a:r>
              <a:rPr lang="nl-NL" sz="1600" dirty="0" smtClean="0"/>
              <a:t>(</a:t>
            </a:r>
            <a:r>
              <a:rPr lang="nl-NL" sz="1600" dirty="0" smtClean="0">
                <a:solidFill>
                  <a:srgbClr val="467CDA"/>
                </a:solidFill>
              </a:rPr>
              <a:t>name = </a:t>
            </a:r>
            <a:r>
              <a:rPr lang="nl-NL" sz="1600" dirty="0" smtClean="0">
                <a:solidFill>
                  <a:srgbClr val="6A8759"/>
                </a:solidFill>
              </a:rPr>
              <a:t>"order"</a:t>
            </a:r>
            <a:r>
              <a:rPr lang="nl-NL" sz="1600" dirty="0" smtClean="0"/>
              <a:t>)</a:t>
            </a:r>
            <a:br>
              <a:rPr lang="nl-NL" sz="1600" dirty="0" smtClean="0"/>
            </a:br>
            <a:r>
              <a:rPr lang="nl-NL" sz="1600" dirty="0" smtClean="0"/>
              <a:t>    </a:t>
            </a:r>
            <a:r>
              <a:rPr lang="nl-NL" sz="1600" dirty="0" err="1" smtClean="0">
                <a:solidFill>
                  <a:srgbClr val="CC7832"/>
                </a:solidFill>
              </a:rPr>
              <a:t>fun</a:t>
            </a:r>
            <a:r>
              <a:rPr lang="nl-NL" sz="1600" dirty="0" smtClean="0">
                <a:solidFill>
                  <a:srgbClr val="CC7832"/>
                </a:solidFill>
              </a:rPr>
              <a:t> </a:t>
            </a:r>
            <a:r>
              <a:rPr lang="nl-NL" sz="1600" dirty="0" smtClean="0">
                <a:solidFill>
                  <a:srgbClr val="FFC66D"/>
                </a:solidFill>
              </a:rPr>
              <a:t>order</a:t>
            </a:r>
            <a:r>
              <a:rPr lang="nl-NL" sz="1600" dirty="0" smtClean="0"/>
              <a:t>(</a:t>
            </a:r>
            <a:r>
              <a:rPr lang="nl-NL" sz="1600" dirty="0" smtClean="0">
                <a:solidFill>
                  <a:srgbClr val="CC7832"/>
                </a:solidFill>
              </a:rPr>
              <a:t>@</a:t>
            </a:r>
            <a:r>
              <a:rPr lang="nl-NL" sz="1600" dirty="0" err="1" smtClean="0">
                <a:solidFill>
                  <a:srgbClr val="CC7832"/>
                </a:solidFill>
              </a:rPr>
              <a:t>GraphQLArgument</a:t>
            </a:r>
            <a:r>
              <a:rPr lang="nl-NL" sz="1600" dirty="0" smtClean="0"/>
              <a:t>(</a:t>
            </a:r>
            <a:r>
              <a:rPr lang="nl-NL" sz="1600" dirty="0" smtClean="0">
                <a:solidFill>
                  <a:srgbClr val="467CDA"/>
                </a:solidFill>
              </a:rPr>
              <a:t>name = </a:t>
            </a:r>
            <a:r>
              <a:rPr lang="nl-NL" sz="1600" dirty="0" smtClean="0">
                <a:solidFill>
                  <a:srgbClr val="6A8759"/>
                </a:solidFill>
              </a:rPr>
              <a:t>"</a:t>
            </a:r>
            <a:r>
              <a:rPr lang="nl-NL" sz="1600" dirty="0" err="1" smtClean="0">
                <a:solidFill>
                  <a:srgbClr val="6A8759"/>
                </a:solidFill>
              </a:rPr>
              <a:t>id</a:t>
            </a:r>
            <a:r>
              <a:rPr lang="nl-NL" sz="1600" dirty="0" smtClean="0">
                <a:solidFill>
                  <a:srgbClr val="6A8759"/>
                </a:solidFill>
              </a:rPr>
              <a:t>"</a:t>
            </a:r>
            <a:r>
              <a:rPr lang="nl-NL" sz="1600" dirty="0" smtClean="0"/>
              <a:t>) </a:t>
            </a:r>
            <a:r>
              <a:rPr lang="nl-NL" sz="1600" dirty="0" err="1" smtClean="0"/>
              <a:t>id</a:t>
            </a:r>
            <a:r>
              <a:rPr lang="nl-NL" sz="1600" dirty="0" smtClean="0"/>
              <a:t>: Long) = </a:t>
            </a:r>
            <a:r>
              <a:rPr lang="nl-NL" sz="1600" dirty="0" err="1" smtClean="0"/>
              <a:t>OrderRepository.getOrderById</a:t>
            </a:r>
            <a:r>
              <a:rPr lang="nl-NL" sz="1600" dirty="0" smtClean="0"/>
              <a:t>(</a:t>
            </a:r>
            <a:r>
              <a:rPr lang="nl-NL" sz="1600" dirty="0" err="1" smtClean="0"/>
              <a:t>id</a:t>
            </a:r>
            <a:r>
              <a:rPr lang="nl-NL" sz="1600" dirty="0" smtClean="0"/>
              <a:t>)</a:t>
            </a:r>
            <a:br>
              <a:rPr lang="nl-NL" sz="1600" dirty="0" smtClean="0"/>
            </a:br>
            <a:r>
              <a:rPr lang="nl-NL" sz="1600" dirty="0" smtClean="0"/>
              <a:t>}</a:t>
            </a:r>
            <a:br>
              <a:rPr lang="nl-NL" sz="1600" dirty="0" smtClean="0"/>
            </a:br>
            <a:r>
              <a:rPr lang="nl-NL" sz="1600" dirty="0" smtClean="0"/>
              <a:t/>
            </a:r>
            <a:br>
              <a:rPr lang="nl-NL" sz="1600" dirty="0" smtClean="0"/>
            </a:br>
            <a:r>
              <a:rPr lang="nl-NL" sz="1600" dirty="0" smtClean="0">
                <a:solidFill>
                  <a:srgbClr val="CC7832"/>
                </a:solidFill>
              </a:rPr>
              <a:t>val </a:t>
            </a:r>
            <a:r>
              <a:rPr lang="nl-NL" sz="1600" i="1" dirty="0" err="1" smtClean="0">
                <a:solidFill>
                  <a:srgbClr val="9876AA"/>
                </a:solidFill>
              </a:rPr>
              <a:t>graphQLSchema</a:t>
            </a:r>
            <a:r>
              <a:rPr lang="nl-NL" sz="1600" i="1" dirty="0" smtClean="0">
                <a:solidFill>
                  <a:srgbClr val="9876AA"/>
                </a:solidFill>
              </a:rPr>
              <a:t> </a:t>
            </a:r>
            <a:r>
              <a:rPr lang="nl-NL" sz="1600" dirty="0" smtClean="0"/>
              <a:t>= </a:t>
            </a:r>
            <a:r>
              <a:rPr lang="nl-NL" sz="1600" dirty="0" err="1" smtClean="0"/>
              <a:t>GraphQLSchemaGenerator</a:t>
            </a:r>
            <a:r>
              <a:rPr lang="nl-NL" sz="1600" dirty="0" smtClean="0"/>
              <a:t>()</a:t>
            </a:r>
            <a:br>
              <a:rPr lang="nl-NL" sz="1600" dirty="0" smtClean="0"/>
            </a:br>
            <a:r>
              <a:rPr lang="nl-NL" sz="1600" dirty="0" smtClean="0"/>
              <a:t>        .</a:t>
            </a:r>
            <a:r>
              <a:rPr lang="nl-NL" sz="1600" dirty="0" err="1" smtClean="0"/>
              <a:t>withOperationsFromSingleton</a:t>
            </a:r>
            <a:r>
              <a:rPr lang="nl-NL" sz="1600" dirty="0" smtClean="0"/>
              <a:t>(</a:t>
            </a:r>
            <a:r>
              <a:rPr lang="nl-NL" sz="1600" dirty="0" err="1" smtClean="0"/>
              <a:t>OrderService</a:t>
            </a:r>
            <a:r>
              <a:rPr lang="nl-NL" sz="1600" dirty="0" smtClean="0"/>
              <a:t>) </a:t>
            </a:r>
            <a:r>
              <a:rPr lang="nl-NL" sz="1600" dirty="0" smtClean="0">
                <a:solidFill>
                  <a:srgbClr val="808080"/>
                </a:solidFill>
              </a:rPr>
              <a:t/>
            </a:r>
            <a:br>
              <a:rPr lang="nl-NL" sz="1600" dirty="0" smtClean="0">
                <a:solidFill>
                  <a:srgbClr val="808080"/>
                </a:solidFill>
              </a:rPr>
            </a:br>
            <a:r>
              <a:rPr lang="nl-NL" sz="1600" dirty="0" smtClean="0">
                <a:solidFill>
                  <a:srgbClr val="808080"/>
                </a:solidFill>
              </a:rPr>
              <a:t>        </a:t>
            </a:r>
            <a:r>
              <a:rPr lang="nl-NL" sz="1600" dirty="0" smtClean="0"/>
              <a:t>.</a:t>
            </a:r>
            <a:r>
              <a:rPr lang="nl-NL" sz="1600" dirty="0" err="1" smtClean="0"/>
              <a:t>generate</a:t>
            </a:r>
            <a:r>
              <a:rPr lang="nl-NL" sz="1600" dirty="0" smtClean="0"/>
              <a:t>()</a:t>
            </a:r>
            <a:endParaRPr lang="nl-NL" sz="1600" dirty="0"/>
          </a:p>
        </p:txBody>
      </p:sp>
    </p:spTree>
    <p:extLst>
      <p:ext uri="{BB962C8B-B14F-4D97-AF65-F5344CB8AC3E}">
        <p14:creationId xmlns:p14="http://schemas.microsoft.com/office/powerpoint/2010/main" val="272910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GraphQL</a:t>
            </a:r>
            <a:r>
              <a:rPr lang="nl-NL" dirty="0" smtClean="0"/>
              <a:t> Java</a:t>
            </a:r>
            <a:r>
              <a:rPr lang="nl-NL" dirty="0"/>
              <a:t>: </a:t>
            </a:r>
            <a:r>
              <a:rPr lang="nl-NL" dirty="0" err="1" smtClean="0"/>
              <a:t>defining</a:t>
            </a:r>
            <a:r>
              <a:rPr lang="nl-NL" dirty="0" smtClean="0"/>
              <a:t> a query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311699" y="1152475"/>
            <a:ext cx="9278867" cy="3416400"/>
          </a:xfrm>
        </p:spPr>
        <p:txBody>
          <a:bodyPr/>
          <a:lstStyle/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nl-NL" dirty="0" err="1" smtClean="0"/>
              <a:t>GraphQL</a:t>
            </a:r>
            <a:r>
              <a:rPr lang="nl-NL" dirty="0" smtClean="0"/>
              <a:t> Query is </a:t>
            </a:r>
            <a:r>
              <a:rPr lang="nl-NL" dirty="0" err="1"/>
              <a:t>just</a:t>
            </a:r>
            <a:r>
              <a:rPr lang="nl-NL" dirty="0"/>
              <a:t> a </a:t>
            </a:r>
            <a:r>
              <a:rPr lang="nl-NL" dirty="0" err="1"/>
              <a:t>plain</a:t>
            </a:r>
            <a:r>
              <a:rPr lang="nl-NL" dirty="0"/>
              <a:t> tekst </a:t>
            </a:r>
            <a:r>
              <a:rPr lang="nl-NL" dirty="0" smtClean="0"/>
              <a:t>string </a:t>
            </a:r>
            <a:r>
              <a:rPr lang="nl-NL" dirty="0" err="1" smtClean="0"/>
              <a:t>and</a:t>
            </a:r>
            <a:r>
              <a:rPr lang="nl-NL" dirty="0" smtClean="0"/>
              <a:t> looks like JSON without </a:t>
            </a:r>
            <a:r>
              <a:rPr lang="nl-NL" dirty="0" err="1" smtClean="0"/>
              <a:t>the</a:t>
            </a:r>
            <a:r>
              <a:rPr lang="nl-NL" dirty="0" smtClean="0"/>
              <a:t> fields</a:t>
            </a:r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endParaRPr lang="nl-NL" dirty="0"/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nl-NL" dirty="0" smtClean="0"/>
              <a:t>Query is </a:t>
            </a:r>
            <a:r>
              <a:rPr lang="nl-NL" dirty="0" err="1" smtClean="0"/>
              <a:t>enclosing</a:t>
            </a:r>
            <a:r>
              <a:rPr lang="nl-NL" dirty="0" smtClean="0"/>
              <a:t> in </a:t>
            </a:r>
            <a:r>
              <a:rPr lang="nl-NL" dirty="0" err="1" smtClean="0"/>
              <a:t>curly</a:t>
            </a:r>
            <a:r>
              <a:rPr lang="nl-NL" dirty="0" smtClean="0"/>
              <a:t> </a:t>
            </a:r>
            <a:r>
              <a:rPr lang="nl-NL" dirty="0" err="1" smtClean="0"/>
              <a:t>braces</a:t>
            </a:r>
            <a:r>
              <a:rPr lang="nl-NL" dirty="0" smtClean="0"/>
              <a:t>: { </a:t>
            </a:r>
            <a:r>
              <a:rPr lang="nl-NL" dirty="0" err="1" smtClean="0"/>
              <a:t>yourQueryHere</a:t>
            </a:r>
            <a:r>
              <a:rPr lang="nl-NL" dirty="0" smtClean="0"/>
              <a:t> }</a:t>
            </a:r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endParaRPr lang="nl-NL" dirty="0"/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nl-NL" dirty="0" err="1" smtClean="0"/>
              <a:t>Example</a:t>
            </a:r>
            <a:r>
              <a:rPr lang="nl-NL" dirty="0" smtClean="0"/>
              <a:t>:</a:t>
            </a:r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endParaRPr lang="nl-NL" dirty="0"/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endParaRPr lang="nl-NL" dirty="0" smtClean="0"/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endParaRPr lang="nl-NL" dirty="0"/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endParaRPr lang="nl-NL" dirty="0" smtClean="0"/>
          </a:p>
        </p:txBody>
      </p:sp>
      <p:sp>
        <p:nvSpPr>
          <p:cNvPr id="4" name="Shape 73"/>
          <p:cNvSpPr txBox="1">
            <a:spLocks/>
          </p:cNvSpPr>
          <p:nvPr/>
        </p:nvSpPr>
        <p:spPr>
          <a:xfrm>
            <a:off x="311699" y="2549177"/>
            <a:ext cx="3666742" cy="215444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8100" marR="38100">
              <a:lnSpc>
                <a:spcPct val="150000"/>
              </a:lnSpc>
              <a:spcAft>
                <a:spcPts val="0"/>
              </a:spcAft>
              <a:buFontTx/>
              <a:buNone/>
            </a:pPr>
            <a:r>
              <a:rPr lang="mr-IN" dirty="0" smtClean="0"/>
              <a:t>{</a:t>
            </a:r>
            <a:br>
              <a:rPr lang="mr-IN" dirty="0" smtClean="0"/>
            </a:br>
            <a:r>
              <a:rPr lang="mr-IN" dirty="0" smtClean="0"/>
              <a:t>    </a:t>
            </a:r>
            <a:r>
              <a:rPr lang="mr-IN" dirty="0" err="1" smtClean="0">
                <a:solidFill>
                  <a:srgbClr val="9876AA"/>
                </a:solidFill>
              </a:rPr>
              <a:t>order</a:t>
            </a:r>
            <a:r>
              <a:rPr lang="mr-IN" dirty="0" smtClean="0">
                <a:solidFill>
                  <a:srgbClr val="9876AA"/>
                </a:solidFill>
              </a:rPr>
              <a:t> </a:t>
            </a:r>
            <a:r>
              <a:rPr lang="mr-IN" dirty="0" smtClean="0"/>
              <a:t>(</a:t>
            </a:r>
            <a:r>
              <a:rPr lang="mr-IN" dirty="0" err="1" smtClean="0"/>
              <a:t>id</a:t>
            </a:r>
            <a:r>
              <a:rPr lang="mr-IN" dirty="0" smtClean="0">
                <a:solidFill>
                  <a:srgbClr val="CC7832"/>
                </a:solidFill>
              </a:rPr>
              <a:t>: </a:t>
            </a:r>
            <a:r>
              <a:rPr lang="mr-IN" dirty="0" smtClean="0">
                <a:solidFill>
                  <a:srgbClr val="6897BB"/>
                </a:solidFill>
              </a:rPr>
              <a:t>4370307900</a:t>
            </a:r>
            <a:r>
              <a:rPr lang="mr-IN" dirty="0" smtClean="0"/>
              <a:t>) {</a:t>
            </a:r>
            <a:br>
              <a:rPr lang="mr-IN" dirty="0" smtClean="0"/>
            </a:br>
            <a:r>
              <a:rPr lang="mr-IN" dirty="0" smtClean="0"/>
              <a:t>        </a:t>
            </a:r>
            <a:r>
              <a:rPr lang="mr-IN" dirty="0" err="1" smtClean="0">
                <a:solidFill>
                  <a:srgbClr val="9876AA"/>
                </a:solidFill>
              </a:rPr>
              <a:t>totalPrice</a:t>
            </a:r>
            <a:r>
              <a:rPr lang="mr-IN" dirty="0" smtClean="0">
                <a:solidFill>
                  <a:srgbClr val="9876AA"/>
                </a:solidFill>
              </a:rPr>
              <a:t/>
            </a:r>
            <a:br>
              <a:rPr lang="mr-IN" dirty="0" smtClean="0">
                <a:solidFill>
                  <a:srgbClr val="9876AA"/>
                </a:solidFill>
              </a:rPr>
            </a:br>
            <a:r>
              <a:rPr lang="mr-IN" dirty="0" smtClean="0">
                <a:solidFill>
                  <a:srgbClr val="9876AA"/>
                </a:solidFill>
              </a:rPr>
              <a:t>    </a:t>
            </a:r>
            <a:r>
              <a:rPr lang="mr-IN" dirty="0" smtClean="0"/>
              <a:t>}</a:t>
            </a:r>
            <a:br>
              <a:rPr lang="mr-IN" dirty="0" smtClean="0"/>
            </a:br>
            <a:r>
              <a:rPr lang="mr-IN" dirty="0" smtClean="0"/>
              <a:t>}</a:t>
            </a:r>
            <a:endParaRPr lang="mr-IN" dirty="0"/>
          </a:p>
        </p:txBody>
      </p:sp>
    </p:spTree>
    <p:extLst>
      <p:ext uri="{BB962C8B-B14F-4D97-AF65-F5344CB8AC3E}">
        <p14:creationId xmlns:p14="http://schemas.microsoft.com/office/powerpoint/2010/main" val="648450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GraphQL</a:t>
            </a:r>
            <a:r>
              <a:rPr lang="nl-NL" dirty="0" smtClean="0"/>
              <a:t> Java</a:t>
            </a:r>
            <a:r>
              <a:rPr lang="nl-NL" dirty="0"/>
              <a:t>: </a:t>
            </a:r>
            <a:r>
              <a:rPr lang="nl-NL" dirty="0" err="1" smtClean="0"/>
              <a:t>executing</a:t>
            </a:r>
            <a:r>
              <a:rPr lang="nl-NL" dirty="0" smtClean="0"/>
              <a:t> </a:t>
            </a:r>
            <a:r>
              <a:rPr lang="nl-NL" dirty="0" err="1" smtClean="0"/>
              <a:t>queries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311699" y="1152475"/>
            <a:ext cx="9278867" cy="3416400"/>
          </a:xfrm>
        </p:spPr>
        <p:txBody>
          <a:bodyPr/>
          <a:lstStyle/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nl-NL" dirty="0" err="1"/>
              <a:t>You</a:t>
            </a:r>
            <a:r>
              <a:rPr lang="nl-NL" dirty="0"/>
              <a:t> </a:t>
            </a:r>
            <a:r>
              <a:rPr lang="nl-NL" dirty="0" err="1"/>
              <a:t>need</a:t>
            </a:r>
            <a:r>
              <a:rPr lang="nl-NL" dirty="0"/>
              <a:t> a </a:t>
            </a:r>
            <a:r>
              <a:rPr lang="nl-NL" b="1" dirty="0">
                <a:solidFill>
                  <a:schemeClr val="tx1"/>
                </a:solidFill>
              </a:rPr>
              <a:t>schema</a:t>
            </a:r>
            <a:r>
              <a:rPr lang="nl-NL" dirty="0"/>
              <a:t>, </a:t>
            </a:r>
            <a:r>
              <a:rPr lang="nl-NL" dirty="0" err="1"/>
              <a:t>create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GraphQL</a:t>
            </a:r>
            <a:r>
              <a:rPr lang="nl-NL" dirty="0"/>
              <a:t> </a:t>
            </a:r>
            <a:r>
              <a:rPr lang="nl-NL" b="1" dirty="0" err="1">
                <a:solidFill>
                  <a:schemeClr val="tx1"/>
                </a:solidFill>
              </a:rPr>
              <a:t>runtime</a:t>
            </a:r>
            <a:r>
              <a:rPr lang="nl-NL" dirty="0">
                <a:solidFill>
                  <a:schemeClr val="tx1"/>
                </a:solidFill>
              </a:rPr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b="1" dirty="0" err="1">
                <a:solidFill>
                  <a:schemeClr val="tx1"/>
                </a:solidFill>
              </a:rPr>
              <a:t>execute</a:t>
            </a:r>
            <a:r>
              <a:rPr lang="nl-NL" dirty="0">
                <a:solidFill>
                  <a:schemeClr val="tx1"/>
                </a:solidFill>
              </a:rPr>
              <a:t> </a:t>
            </a:r>
            <a:r>
              <a:rPr lang="nl-NL" dirty="0" err="1"/>
              <a:t>your</a:t>
            </a:r>
            <a:r>
              <a:rPr lang="nl-NL" dirty="0"/>
              <a:t> </a:t>
            </a:r>
            <a:r>
              <a:rPr lang="nl-NL" dirty="0" smtClean="0"/>
              <a:t>query</a:t>
            </a:r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endParaRPr lang="nl-NL" dirty="0"/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endParaRPr lang="nl-NL" sz="1600" dirty="0">
              <a:solidFill>
                <a:srgbClr val="CC7832"/>
              </a:solidFill>
            </a:endParaRPr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nl-NL" sz="1600" dirty="0" smtClean="0">
                <a:solidFill>
                  <a:srgbClr val="CC7832"/>
                </a:solidFill>
              </a:rPr>
              <a:t>val </a:t>
            </a:r>
            <a:r>
              <a:rPr lang="nl-NL" sz="1600" dirty="0" smtClean="0"/>
              <a:t>schema</a:t>
            </a:r>
            <a:r>
              <a:rPr lang="nl-NL" sz="1600" dirty="0"/>
              <a:t>: </a:t>
            </a:r>
            <a:r>
              <a:rPr lang="nl-NL" sz="1600" dirty="0" err="1"/>
              <a:t>GraphQLSchema</a:t>
            </a:r>
            <a:r>
              <a:rPr lang="nl-NL" sz="1600" dirty="0"/>
              <a:t> = </a:t>
            </a:r>
            <a:r>
              <a:rPr lang="nl-NL" sz="1600" dirty="0" smtClean="0"/>
              <a:t>...</a:t>
            </a:r>
            <a:br>
              <a:rPr lang="nl-NL" sz="1600" dirty="0" smtClean="0"/>
            </a:br>
            <a:endParaRPr lang="nl-NL" sz="1600" dirty="0" smtClean="0"/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nl-NL" sz="1600" dirty="0" smtClean="0">
                <a:solidFill>
                  <a:srgbClr val="CC7832"/>
                </a:solidFill>
              </a:rPr>
              <a:t>val </a:t>
            </a:r>
            <a:r>
              <a:rPr lang="nl-NL" sz="1600" dirty="0" err="1" smtClean="0"/>
              <a:t>graphQL</a:t>
            </a:r>
            <a:r>
              <a:rPr lang="nl-NL" sz="1600" dirty="0" smtClean="0"/>
              <a:t>: </a:t>
            </a:r>
            <a:r>
              <a:rPr lang="nl-NL" sz="1600" dirty="0" err="1"/>
              <a:t>GraphQL</a:t>
            </a:r>
            <a:r>
              <a:rPr lang="nl-NL" sz="1600" dirty="0" smtClean="0"/>
              <a:t> </a:t>
            </a:r>
            <a:r>
              <a:rPr lang="nl-NL" sz="1600" dirty="0"/>
              <a:t>= </a:t>
            </a:r>
            <a:r>
              <a:rPr lang="nl-NL" sz="1600" dirty="0" err="1" smtClean="0"/>
              <a:t>GraphQL.newGraphQL</a:t>
            </a:r>
            <a:r>
              <a:rPr lang="nl-NL" sz="1600" dirty="0" smtClean="0"/>
              <a:t>(</a:t>
            </a:r>
            <a:r>
              <a:rPr lang="nl-NL" sz="1600" dirty="0"/>
              <a:t>schema</a:t>
            </a:r>
            <a:r>
              <a:rPr lang="nl-NL" sz="1600" dirty="0" smtClean="0"/>
              <a:t>).</a:t>
            </a:r>
            <a:r>
              <a:rPr lang="nl-NL" sz="1600" dirty="0" err="1"/>
              <a:t>build</a:t>
            </a:r>
            <a:r>
              <a:rPr lang="nl-NL" sz="1600" dirty="0"/>
              <a:t>()</a:t>
            </a:r>
            <a:br>
              <a:rPr lang="nl-NL" sz="1600" dirty="0"/>
            </a:br>
            <a:endParaRPr lang="nl-NL" sz="1600" dirty="0" smtClean="0"/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nl-NL" sz="1600" dirty="0" smtClean="0">
                <a:solidFill>
                  <a:srgbClr val="CC7832"/>
                </a:solidFill>
              </a:rPr>
              <a:t>val </a:t>
            </a:r>
            <a:r>
              <a:rPr lang="nl-NL" sz="1600" dirty="0" err="1" smtClean="0"/>
              <a:t>executionResult</a:t>
            </a:r>
            <a:r>
              <a:rPr lang="nl-NL" sz="1600" dirty="0" smtClean="0"/>
              <a:t>: </a:t>
            </a:r>
            <a:r>
              <a:rPr lang="nl-NL" sz="1600" dirty="0" err="1"/>
              <a:t>ExecutionResult</a:t>
            </a:r>
            <a:r>
              <a:rPr lang="nl-NL" sz="1600" dirty="0" smtClean="0"/>
              <a:t> </a:t>
            </a:r>
            <a:r>
              <a:rPr lang="nl-NL" sz="1600" dirty="0"/>
              <a:t>= </a:t>
            </a:r>
            <a:r>
              <a:rPr lang="nl-NL" sz="1600" dirty="0" err="1"/>
              <a:t>graphQL.execute</a:t>
            </a:r>
            <a:r>
              <a:rPr lang="nl-NL" sz="1600" dirty="0"/>
              <a:t>(</a:t>
            </a:r>
            <a:r>
              <a:rPr lang="nl-NL" sz="1600" dirty="0">
                <a:solidFill>
                  <a:srgbClr val="6A8759"/>
                </a:solidFill>
              </a:rPr>
              <a:t>"{ </a:t>
            </a:r>
            <a:r>
              <a:rPr lang="mr-IN" sz="1600" dirty="0" smtClean="0">
                <a:solidFill>
                  <a:srgbClr val="6A8759"/>
                </a:solidFill>
              </a:rPr>
              <a:t>…</a:t>
            </a:r>
            <a:r>
              <a:rPr lang="nl-NL" sz="1600" dirty="0" smtClean="0">
                <a:solidFill>
                  <a:srgbClr val="6A8759"/>
                </a:solidFill>
              </a:rPr>
              <a:t> }"</a:t>
            </a:r>
            <a:r>
              <a:rPr lang="nl-NL" sz="1600" dirty="0" smtClean="0"/>
              <a:t>)</a:t>
            </a:r>
            <a:endParaRPr lang="nl-NL" sz="1600" dirty="0"/>
          </a:p>
        </p:txBody>
      </p:sp>
    </p:spTree>
    <p:extLst>
      <p:ext uri="{BB962C8B-B14F-4D97-AF65-F5344CB8AC3E}">
        <p14:creationId xmlns:p14="http://schemas.microsoft.com/office/powerpoint/2010/main" val="1120735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GraphQL</a:t>
            </a:r>
            <a:r>
              <a:rPr lang="nl-NL" dirty="0" smtClean="0"/>
              <a:t>: </a:t>
            </a:r>
            <a:r>
              <a:rPr lang="nl-NL" dirty="0" err="1" smtClean="0"/>
              <a:t>Execution</a:t>
            </a:r>
            <a:r>
              <a:rPr lang="nl-NL" dirty="0" smtClean="0"/>
              <a:t> </a:t>
            </a:r>
            <a:r>
              <a:rPr lang="nl-NL" dirty="0" err="1" smtClean="0"/>
              <a:t>Result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nl-NL" dirty="0" err="1" smtClean="0"/>
              <a:t>Consist</a:t>
            </a:r>
            <a:r>
              <a:rPr lang="nl-NL" dirty="0" smtClean="0"/>
              <a:t> of </a:t>
            </a:r>
            <a:r>
              <a:rPr lang="nl-NL" dirty="0" err="1" smtClean="0"/>
              <a:t>the</a:t>
            </a:r>
            <a:r>
              <a:rPr lang="nl-NL" dirty="0" smtClean="0"/>
              <a:t> </a:t>
            </a:r>
            <a:r>
              <a:rPr lang="nl-NL" dirty="0" err="1" smtClean="0"/>
              <a:t>following</a:t>
            </a:r>
            <a:r>
              <a:rPr lang="nl-NL" dirty="0" smtClean="0"/>
              <a:t> fields:</a:t>
            </a:r>
          </a:p>
          <a:p>
            <a:pPr marL="285750" indent="-285750"/>
            <a:r>
              <a:rPr lang="nl-NL" dirty="0" smtClean="0"/>
              <a:t>Data: </a:t>
            </a:r>
            <a:r>
              <a:rPr lang="nl-NL" dirty="0" err="1" smtClean="0"/>
              <a:t>containing</a:t>
            </a:r>
            <a:r>
              <a:rPr lang="nl-NL" dirty="0" smtClean="0"/>
              <a:t> </a:t>
            </a:r>
            <a:r>
              <a:rPr lang="nl-NL" dirty="0" err="1" smtClean="0"/>
              <a:t>the</a:t>
            </a:r>
            <a:r>
              <a:rPr lang="nl-NL" dirty="0" smtClean="0"/>
              <a:t> </a:t>
            </a:r>
            <a:r>
              <a:rPr lang="nl-NL" dirty="0" err="1" smtClean="0"/>
              <a:t>requested</a:t>
            </a:r>
            <a:r>
              <a:rPr lang="nl-NL" dirty="0" smtClean="0"/>
              <a:t> query data</a:t>
            </a:r>
          </a:p>
          <a:p>
            <a:pPr marL="285750" indent="-285750"/>
            <a:r>
              <a:rPr lang="nl-NL" dirty="0" err="1" smtClean="0"/>
              <a:t>Errors</a:t>
            </a:r>
            <a:r>
              <a:rPr lang="nl-NL" dirty="0" smtClean="0"/>
              <a:t>: </a:t>
            </a:r>
            <a:r>
              <a:rPr lang="nl-NL" dirty="0" err="1" smtClean="0"/>
              <a:t>available</a:t>
            </a:r>
            <a:r>
              <a:rPr lang="nl-NL" dirty="0" smtClean="0"/>
              <a:t> </a:t>
            </a:r>
            <a:r>
              <a:rPr lang="nl-NL" dirty="0" err="1" smtClean="0"/>
              <a:t>if</a:t>
            </a:r>
            <a:r>
              <a:rPr lang="nl-NL" dirty="0" smtClean="0"/>
              <a:t> </a:t>
            </a:r>
            <a:r>
              <a:rPr lang="nl-NL" dirty="0" err="1" smtClean="0"/>
              <a:t>any</a:t>
            </a:r>
            <a:r>
              <a:rPr lang="nl-NL" dirty="0" smtClean="0"/>
              <a:t> error </a:t>
            </a:r>
            <a:r>
              <a:rPr lang="nl-NL" dirty="0" err="1" smtClean="0"/>
              <a:t>occurred</a:t>
            </a:r>
            <a:r>
              <a:rPr lang="nl-NL" dirty="0" smtClean="0"/>
              <a:t> </a:t>
            </a:r>
            <a:r>
              <a:rPr lang="nl-NL" dirty="0" err="1" smtClean="0"/>
              <a:t>while</a:t>
            </a:r>
            <a:r>
              <a:rPr lang="nl-NL" dirty="0" smtClean="0"/>
              <a:t> </a:t>
            </a:r>
            <a:r>
              <a:rPr lang="nl-NL" dirty="0" err="1" smtClean="0"/>
              <a:t>executing</a:t>
            </a:r>
            <a:r>
              <a:rPr lang="nl-NL" dirty="0" smtClean="0"/>
              <a:t> </a:t>
            </a:r>
            <a:r>
              <a:rPr lang="nl-NL" dirty="0" err="1" smtClean="0"/>
              <a:t>the</a:t>
            </a:r>
            <a:r>
              <a:rPr lang="nl-NL" dirty="0" smtClean="0"/>
              <a:t> query</a:t>
            </a:r>
          </a:p>
          <a:p>
            <a:pPr marL="285750" indent="-285750"/>
            <a:r>
              <a:rPr lang="nl-NL" dirty="0" err="1" smtClean="0"/>
              <a:t>Extensions</a:t>
            </a:r>
            <a:r>
              <a:rPr lang="nl-NL" dirty="0" smtClean="0"/>
              <a:t>: meta info </a:t>
            </a:r>
            <a:r>
              <a:rPr lang="nl-NL" dirty="0" err="1" smtClean="0"/>
              <a:t>about</a:t>
            </a:r>
            <a:r>
              <a:rPr lang="nl-NL" dirty="0" smtClean="0"/>
              <a:t> </a:t>
            </a:r>
            <a:r>
              <a:rPr lang="nl-NL" dirty="0" err="1" smtClean="0"/>
              <a:t>the</a:t>
            </a:r>
            <a:r>
              <a:rPr lang="nl-NL" dirty="0" smtClean="0"/>
              <a:t> </a:t>
            </a:r>
            <a:r>
              <a:rPr lang="nl-NL" dirty="0" err="1" smtClean="0"/>
              <a:t>executed</a:t>
            </a:r>
            <a:r>
              <a:rPr lang="nl-NL" dirty="0" smtClean="0"/>
              <a:t> query</a:t>
            </a:r>
          </a:p>
        </p:txBody>
      </p:sp>
    </p:spTree>
    <p:extLst>
      <p:ext uri="{BB962C8B-B14F-4D97-AF65-F5344CB8AC3E}">
        <p14:creationId xmlns:p14="http://schemas.microsoft.com/office/powerpoint/2010/main" val="171298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GraphQL</a:t>
            </a:r>
            <a:r>
              <a:rPr lang="nl-NL" dirty="0" smtClean="0"/>
              <a:t>: </a:t>
            </a:r>
            <a:r>
              <a:rPr lang="nl-NL" dirty="0" err="1" smtClean="0"/>
              <a:t>Execution</a:t>
            </a:r>
            <a:r>
              <a:rPr lang="nl-NL" dirty="0" smtClean="0"/>
              <a:t> </a:t>
            </a:r>
            <a:r>
              <a:rPr lang="nl-NL" dirty="0" err="1" smtClean="0"/>
              <a:t>Result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3883630" y="1152475"/>
            <a:ext cx="4948669" cy="3416400"/>
          </a:xfrm>
        </p:spPr>
        <p:txBody>
          <a:bodyPr/>
          <a:lstStyle/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nl-NL" dirty="0"/>
              <a:t>{</a:t>
            </a:r>
            <a:br>
              <a:rPr lang="nl-NL" dirty="0"/>
            </a:br>
            <a:r>
              <a:rPr lang="nl-NL" dirty="0"/>
              <a:t>  </a:t>
            </a:r>
            <a:r>
              <a:rPr lang="nl-NL" dirty="0">
                <a:solidFill>
                  <a:srgbClr val="9876AA"/>
                </a:solidFill>
              </a:rPr>
              <a:t>"data"</a:t>
            </a:r>
            <a:r>
              <a:rPr lang="nl-NL" dirty="0">
                <a:solidFill>
                  <a:srgbClr val="CC7832"/>
                </a:solidFill>
              </a:rPr>
              <a:t>: </a:t>
            </a:r>
            <a:r>
              <a:rPr lang="nl-NL" dirty="0"/>
              <a:t>{</a:t>
            </a:r>
            <a:br>
              <a:rPr lang="nl-NL" dirty="0"/>
            </a:br>
            <a:r>
              <a:rPr lang="nl-NL" dirty="0"/>
              <a:t>    </a:t>
            </a:r>
            <a:r>
              <a:rPr lang="nl-NL" dirty="0">
                <a:solidFill>
                  <a:srgbClr val="9876AA"/>
                </a:solidFill>
              </a:rPr>
              <a:t>"order"</a:t>
            </a:r>
            <a:r>
              <a:rPr lang="nl-NL" dirty="0">
                <a:solidFill>
                  <a:srgbClr val="CC7832"/>
                </a:solidFill>
              </a:rPr>
              <a:t>: </a:t>
            </a:r>
            <a:r>
              <a:rPr lang="nl-NL" b="1" dirty="0" err="1">
                <a:solidFill>
                  <a:srgbClr val="CC7832"/>
                </a:solidFill>
              </a:rPr>
              <a:t>null</a:t>
            </a:r>
            <a:r>
              <a:rPr lang="nl-NL" b="1" dirty="0">
                <a:solidFill>
                  <a:srgbClr val="CC7832"/>
                </a:solidFill>
              </a:rPr>
              <a:t/>
            </a:r>
            <a:br>
              <a:rPr lang="nl-NL" b="1" dirty="0">
                <a:solidFill>
                  <a:srgbClr val="CC7832"/>
                </a:solidFill>
              </a:rPr>
            </a:br>
            <a:r>
              <a:rPr lang="nl-NL" b="1" dirty="0">
                <a:solidFill>
                  <a:srgbClr val="CC7832"/>
                </a:solidFill>
              </a:rPr>
              <a:t>  </a:t>
            </a:r>
            <a:r>
              <a:rPr lang="nl-NL" dirty="0"/>
              <a:t>}</a:t>
            </a:r>
            <a:r>
              <a:rPr lang="nl-NL" dirty="0">
                <a:solidFill>
                  <a:srgbClr val="CC7832"/>
                </a:solidFill>
              </a:rPr>
              <a:t>,</a:t>
            </a:r>
            <a:br>
              <a:rPr lang="nl-NL" dirty="0">
                <a:solidFill>
                  <a:srgbClr val="CC7832"/>
                </a:solidFill>
              </a:rPr>
            </a:br>
            <a:r>
              <a:rPr lang="nl-NL" dirty="0">
                <a:solidFill>
                  <a:srgbClr val="CC7832"/>
                </a:solidFill>
              </a:rPr>
              <a:t>  </a:t>
            </a:r>
            <a:r>
              <a:rPr lang="nl-NL" dirty="0">
                <a:solidFill>
                  <a:srgbClr val="9876AA"/>
                </a:solidFill>
              </a:rPr>
              <a:t>"</a:t>
            </a:r>
            <a:r>
              <a:rPr lang="nl-NL" dirty="0" err="1">
                <a:solidFill>
                  <a:srgbClr val="9876AA"/>
                </a:solidFill>
              </a:rPr>
              <a:t>errors</a:t>
            </a:r>
            <a:r>
              <a:rPr lang="nl-NL" dirty="0">
                <a:solidFill>
                  <a:srgbClr val="9876AA"/>
                </a:solidFill>
              </a:rPr>
              <a:t>"</a:t>
            </a:r>
            <a:r>
              <a:rPr lang="nl-NL" dirty="0">
                <a:solidFill>
                  <a:srgbClr val="CC7832"/>
                </a:solidFill>
              </a:rPr>
              <a:t>: </a:t>
            </a:r>
            <a:r>
              <a:rPr lang="nl-NL" dirty="0"/>
              <a:t>[</a:t>
            </a:r>
            <a:br>
              <a:rPr lang="nl-NL" dirty="0"/>
            </a:br>
            <a:r>
              <a:rPr lang="nl-NL" dirty="0"/>
              <a:t>    {</a:t>
            </a:r>
            <a:br>
              <a:rPr lang="nl-NL" dirty="0"/>
            </a:br>
            <a:r>
              <a:rPr lang="nl-NL" dirty="0"/>
              <a:t>      </a:t>
            </a:r>
            <a:r>
              <a:rPr lang="nl-NL" dirty="0">
                <a:solidFill>
                  <a:srgbClr val="9876AA"/>
                </a:solidFill>
              </a:rPr>
              <a:t>"</a:t>
            </a:r>
            <a:r>
              <a:rPr lang="nl-NL" dirty="0" err="1">
                <a:solidFill>
                  <a:srgbClr val="9876AA"/>
                </a:solidFill>
              </a:rPr>
              <a:t>message</a:t>
            </a:r>
            <a:r>
              <a:rPr lang="nl-NL" dirty="0">
                <a:solidFill>
                  <a:srgbClr val="9876AA"/>
                </a:solidFill>
              </a:rPr>
              <a:t>"</a:t>
            </a:r>
            <a:r>
              <a:rPr lang="nl-NL" dirty="0">
                <a:solidFill>
                  <a:srgbClr val="CC7832"/>
                </a:solidFill>
              </a:rPr>
              <a:t>: </a:t>
            </a:r>
            <a:r>
              <a:rPr lang="nl-NL" dirty="0">
                <a:solidFill>
                  <a:srgbClr val="6A8759"/>
                </a:solidFill>
              </a:rPr>
              <a:t>"</a:t>
            </a:r>
            <a:r>
              <a:rPr lang="nl-NL" dirty="0" err="1">
                <a:solidFill>
                  <a:srgbClr val="6A8759"/>
                </a:solidFill>
              </a:rPr>
              <a:t>Exception</a:t>
            </a:r>
            <a:r>
              <a:rPr lang="nl-NL" dirty="0">
                <a:solidFill>
                  <a:srgbClr val="6A8759"/>
                </a:solidFill>
              </a:rPr>
              <a:t> </a:t>
            </a:r>
            <a:r>
              <a:rPr lang="nl-NL" dirty="0" err="1" smtClean="0">
                <a:solidFill>
                  <a:srgbClr val="6A8759"/>
                </a:solidFill>
              </a:rPr>
              <a:t>message</a:t>
            </a:r>
            <a:r>
              <a:rPr lang="mr-IN" dirty="0" smtClean="0">
                <a:solidFill>
                  <a:srgbClr val="6A8759"/>
                </a:solidFill>
              </a:rPr>
              <a:t>…</a:t>
            </a:r>
            <a:r>
              <a:rPr lang="nl-NL" dirty="0" smtClean="0">
                <a:solidFill>
                  <a:srgbClr val="6A8759"/>
                </a:solidFill>
              </a:rPr>
              <a:t>”</a:t>
            </a:r>
            <a:r>
              <a:rPr lang="nl-NL" dirty="0" smtClean="0">
                <a:solidFill>
                  <a:srgbClr val="CC7832"/>
                </a:solidFill>
              </a:rPr>
              <a:t>,</a:t>
            </a:r>
            <a:r>
              <a:rPr lang="nl-NL" dirty="0">
                <a:solidFill>
                  <a:srgbClr val="CC7832"/>
                </a:solidFill>
              </a:rPr>
              <a:t/>
            </a:r>
            <a:br>
              <a:rPr lang="nl-NL" dirty="0">
                <a:solidFill>
                  <a:srgbClr val="CC7832"/>
                </a:solidFill>
              </a:rPr>
            </a:br>
            <a:r>
              <a:rPr lang="nl-NL" dirty="0">
                <a:solidFill>
                  <a:srgbClr val="CC7832"/>
                </a:solidFill>
              </a:rPr>
              <a:t>      </a:t>
            </a:r>
            <a:r>
              <a:rPr lang="nl-NL" dirty="0">
                <a:solidFill>
                  <a:srgbClr val="9876AA"/>
                </a:solidFill>
              </a:rPr>
              <a:t>"</a:t>
            </a:r>
            <a:r>
              <a:rPr lang="nl-NL" dirty="0" err="1">
                <a:solidFill>
                  <a:srgbClr val="9876AA"/>
                </a:solidFill>
              </a:rPr>
              <a:t>path</a:t>
            </a:r>
            <a:r>
              <a:rPr lang="nl-NL" dirty="0">
                <a:solidFill>
                  <a:srgbClr val="9876AA"/>
                </a:solidFill>
              </a:rPr>
              <a:t>"</a:t>
            </a:r>
            <a:r>
              <a:rPr lang="nl-NL" dirty="0">
                <a:solidFill>
                  <a:srgbClr val="CC7832"/>
                </a:solidFill>
              </a:rPr>
              <a:t>: </a:t>
            </a:r>
            <a:r>
              <a:rPr lang="nl-NL" dirty="0"/>
              <a:t>[</a:t>
            </a:r>
            <a:r>
              <a:rPr lang="nl-NL" dirty="0">
                <a:solidFill>
                  <a:srgbClr val="6A8759"/>
                </a:solidFill>
              </a:rPr>
              <a:t>"order"</a:t>
            </a:r>
            <a:r>
              <a:rPr lang="nl-NL" dirty="0"/>
              <a:t>]</a:t>
            </a:r>
            <a:r>
              <a:rPr lang="nl-NL" dirty="0">
                <a:solidFill>
                  <a:srgbClr val="CC7832"/>
                </a:solidFill>
              </a:rPr>
              <a:t>,</a:t>
            </a:r>
            <a:br>
              <a:rPr lang="nl-NL" dirty="0">
                <a:solidFill>
                  <a:srgbClr val="CC7832"/>
                </a:solidFill>
              </a:rPr>
            </a:br>
            <a:r>
              <a:rPr lang="nl-NL" dirty="0">
                <a:solidFill>
                  <a:srgbClr val="CC7832"/>
                </a:solidFill>
              </a:rPr>
              <a:t>      </a:t>
            </a:r>
            <a:r>
              <a:rPr lang="nl-NL" dirty="0">
                <a:solidFill>
                  <a:srgbClr val="9876AA"/>
                </a:solidFill>
              </a:rPr>
              <a:t>"</a:t>
            </a:r>
            <a:r>
              <a:rPr lang="nl-NL" dirty="0" err="1">
                <a:solidFill>
                  <a:srgbClr val="9876AA"/>
                </a:solidFill>
              </a:rPr>
              <a:t>exception</a:t>
            </a:r>
            <a:r>
              <a:rPr lang="nl-NL" dirty="0">
                <a:solidFill>
                  <a:srgbClr val="9876AA"/>
                </a:solidFill>
              </a:rPr>
              <a:t>"</a:t>
            </a:r>
            <a:r>
              <a:rPr lang="nl-NL" dirty="0">
                <a:solidFill>
                  <a:srgbClr val="CC7832"/>
                </a:solidFill>
              </a:rPr>
              <a:t>: </a:t>
            </a:r>
            <a:r>
              <a:rPr lang="nl-NL" dirty="0"/>
              <a:t>{ ... }</a:t>
            </a:r>
            <a:r>
              <a:rPr lang="nl-NL" dirty="0">
                <a:solidFill>
                  <a:srgbClr val="CC7832"/>
                </a:solidFill>
              </a:rPr>
              <a:t>,</a:t>
            </a:r>
            <a:br>
              <a:rPr lang="nl-NL" dirty="0">
                <a:solidFill>
                  <a:srgbClr val="CC7832"/>
                </a:solidFill>
              </a:rPr>
            </a:br>
            <a:r>
              <a:rPr lang="nl-NL" dirty="0">
                <a:solidFill>
                  <a:srgbClr val="CC7832"/>
                </a:solidFill>
              </a:rPr>
              <a:t>      </a:t>
            </a:r>
            <a:r>
              <a:rPr lang="nl-NL" dirty="0">
                <a:solidFill>
                  <a:srgbClr val="9876AA"/>
                </a:solidFill>
              </a:rPr>
              <a:t>"</a:t>
            </a:r>
            <a:r>
              <a:rPr lang="nl-NL" dirty="0" err="1">
                <a:solidFill>
                  <a:srgbClr val="9876AA"/>
                </a:solidFill>
              </a:rPr>
              <a:t>extensions</a:t>
            </a:r>
            <a:r>
              <a:rPr lang="nl-NL" dirty="0">
                <a:solidFill>
                  <a:srgbClr val="9876AA"/>
                </a:solidFill>
              </a:rPr>
              <a:t>"</a:t>
            </a:r>
            <a:r>
              <a:rPr lang="nl-NL" dirty="0">
                <a:solidFill>
                  <a:srgbClr val="CC7832"/>
                </a:solidFill>
              </a:rPr>
              <a:t>: </a:t>
            </a:r>
            <a:r>
              <a:rPr lang="nl-NL" b="1" dirty="0" err="1">
                <a:solidFill>
                  <a:srgbClr val="CC7832"/>
                </a:solidFill>
              </a:rPr>
              <a:t>null</a:t>
            </a:r>
            <a:r>
              <a:rPr lang="nl-NL" dirty="0">
                <a:solidFill>
                  <a:srgbClr val="CC7832"/>
                </a:solidFill>
              </a:rPr>
              <a:t>,</a:t>
            </a:r>
            <a:br>
              <a:rPr lang="nl-NL" dirty="0">
                <a:solidFill>
                  <a:srgbClr val="CC7832"/>
                </a:solidFill>
              </a:rPr>
            </a:br>
            <a:r>
              <a:rPr lang="nl-NL" dirty="0">
                <a:solidFill>
                  <a:srgbClr val="CC7832"/>
                </a:solidFill>
              </a:rPr>
              <a:t>      </a:t>
            </a:r>
            <a:r>
              <a:rPr lang="nl-NL" dirty="0">
                <a:solidFill>
                  <a:srgbClr val="9876AA"/>
                </a:solidFill>
              </a:rPr>
              <a:t>"</a:t>
            </a:r>
            <a:r>
              <a:rPr lang="nl-NL" dirty="0" err="1">
                <a:solidFill>
                  <a:srgbClr val="9876AA"/>
                </a:solidFill>
              </a:rPr>
              <a:t>errorType</a:t>
            </a:r>
            <a:r>
              <a:rPr lang="nl-NL" dirty="0">
                <a:solidFill>
                  <a:srgbClr val="9876AA"/>
                </a:solidFill>
              </a:rPr>
              <a:t>"</a:t>
            </a:r>
            <a:r>
              <a:rPr lang="nl-NL" dirty="0">
                <a:solidFill>
                  <a:srgbClr val="CC7832"/>
                </a:solidFill>
              </a:rPr>
              <a:t>: </a:t>
            </a:r>
            <a:r>
              <a:rPr lang="nl-NL" dirty="0">
                <a:solidFill>
                  <a:srgbClr val="6A8759"/>
                </a:solidFill>
              </a:rPr>
              <a:t>"</a:t>
            </a:r>
            <a:r>
              <a:rPr lang="nl-NL" dirty="0" err="1">
                <a:solidFill>
                  <a:srgbClr val="6A8759"/>
                </a:solidFill>
              </a:rPr>
              <a:t>DataFetchingException</a:t>
            </a:r>
            <a:r>
              <a:rPr lang="nl-NL" dirty="0">
                <a:solidFill>
                  <a:srgbClr val="6A8759"/>
                </a:solidFill>
              </a:rPr>
              <a:t>"</a:t>
            </a:r>
            <a:br>
              <a:rPr lang="nl-NL" dirty="0">
                <a:solidFill>
                  <a:srgbClr val="6A8759"/>
                </a:solidFill>
              </a:rPr>
            </a:br>
            <a:r>
              <a:rPr lang="nl-NL" dirty="0">
                <a:solidFill>
                  <a:srgbClr val="6A8759"/>
                </a:solidFill>
              </a:rPr>
              <a:t>    </a:t>
            </a:r>
            <a:r>
              <a:rPr lang="nl-NL" dirty="0"/>
              <a:t>}</a:t>
            </a:r>
            <a:br>
              <a:rPr lang="nl-NL" dirty="0"/>
            </a:br>
            <a:r>
              <a:rPr lang="nl-NL" dirty="0"/>
              <a:t>  ]</a:t>
            </a:r>
            <a:br>
              <a:rPr lang="nl-NL" dirty="0"/>
            </a:br>
            <a:r>
              <a:rPr lang="nl-NL" dirty="0"/>
              <a:t>}</a:t>
            </a:r>
          </a:p>
        </p:txBody>
      </p:sp>
      <p:sp>
        <p:nvSpPr>
          <p:cNvPr id="4" name="Shape 73"/>
          <p:cNvSpPr txBox="1">
            <a:spLocks/>
          </p:cNvSpPr>
          <p:nvPr/>
        </p:nvSpPr>
        <p:spPr>
          <a:xfrm>
            <a:off x="216888" y="1152475"/>
            <a:ext cx="3666742" cy="215444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8100" marR="38100">
              <a:lnSpc>
                <a:spcPct val="100000"/>
              </a:lnSpc>
              <a:spcAft>
                <a:spcPts val="0"/>
              </a:spcAft>
              <a:buFontTx/>
              <a:buNone/>
            </a:pPr>
            <a:r>
              <a:rPr lang="mr-IN" dirty="0" smtClean="0"/>
              <a:t>{</a:t>
            </a:r>
            <a:br>
              <a:rPr lang="mr-IN" dirty="0" smtClean="0"/>
            </a:br>
            <a:r>
              <a:rPr lang="mr-IN" dirty="0" smtClean="0"/>
              <a:t>    </a:t>
            </a:r>
            <a:r>
              <a:rPr lang="mr-IN" dirty="0" err="1" smtClean="0">
                <a:solidFill>
                  <a:srgbClr val="9876AA"/>
                </a:solidFill>
              </a:rPr>
              <a:t>order</a:t>
            </a:r>
            <a:r>
              <a:rPr lang="mr-IN" dirty="0" smtClean="0">
                <a:solidFill>
                  <a:srgbClr val="9876AA"/>
                </a:solidFill>
              </a:rPr>
              <a:t> </a:t>
            </a:r>
            <a:r>
              <a:rPr lang="mr-IN" dirty="0" smtClean="0"/>
              <a:t>(</a:t>
            </a:r>
            <a:r>
              <a:rPr lang="mr-IN" dirty="0" err="1" smtClean="0"/>
              <a:t>id</a:t>
            </a:r>
            <a:r>
              <a:rPr lang="mr-IN" dirty="0" smtClean="0">
                <a:solidFill>
                  <a:srgbClr val="CC7832"/>
                </a:solidFill>
              </a:rPr>
              <a:t>: </a:t>
            </a:r>
            <a:r>
              <a:rPr lang="mr-IN" dirty="0" smtClean="0">
                <a:solidFill>
                  <a:srgbClr val="6897BB"/>
                </a:solidFill>
              </a:rPr>
              <a:t>4370307900</a:t>
            </a:r>
            <a:r>
              <a:rPr lang="mr-IN" dirty="0" smtClean="0"/>
              <a:t>) {</a:t>
            </a:r>
            <a:br>
              <a:rPr lang="mr-IN" dirty="0" smtClean="0"/>
            </a:br>
            <a:r>
              <a:rPr lang="mr-IN" dirty="0" smtClean="0"/>
              <a:t>        </a:t>
            </a:r>
            <a:r>
              <a:rPr lang="mr-IN" dirty="0" err="1" smtClean="0">
                <a:solidFill>
                  <a:srgbClr val="9876AA"/>
                </a:solidFill>
              </a:rPr>
              <a:t>totalPrice</a:t>
            </a:r>
            <a:r>
              <a:rPr lang="mr-IN" dirty="0" smtClean="0">
                <a:solidFill>
                  <a:srgbClr val="9876AA"/>
                </a:solidFill>
              </a:rPr>
              <a:t/>
            </a:r>
            <a:br>
              <a:rPr lang="mr-IN" dirty="0" smtClean="0">
                <a:solidFill>
                  <a:srgbClr val="9876AA"/>
                </a:solidFill>
              </a:rPr>
            </a:br>
            <a:r>
              <a:rPr lang="mr-IN" dirty="0" smtClean="0">
                <a:solidFill>
                  <a:srgbClr val="9876AA"/>
                </a:solidFill>
              </a:rPr>
              <a:t>    </a:t>
            </a:r>
            <a:r>
              <a:rPr lang="mr-IN" dirty="0" smtClean="0"/>
              <a:t>}</a:t>
            </a:r>
            <a:br>
              <a:rPr lang="mr-IN" dirty="0" smtClean="0"/>
            </a:br>
            <a:r>
              <a:rPr lang="mr-IN" dirty="0" smtClean="0"/>
              <a:t>}</a:t>
            </a:r>
            <a:endParaRPr lang="mr-IN" dirty="0"/>
          </a:p>
        </p:txBody>
      </p:sp>
    </p:spTree>
    <p:extLst>
      <p:ext uri="{BB962C8B-B14F-4D97-AF65-F5344CB8AC3E}">
        <p14:creationId xmlns:p14="http://schemas.microsoft.com/office/powerpoint/2010/main" val="2116223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GraphQL</a:t>
            </a:r>
            <a:r>
              <a:rPr lang="nl-NL" dirty="0" smtClean="0"/>
              <a:t> </a:t>
            </a:r>
            <a:r>
              <a:rPr lang="nl-NL" dirty="0" err="1" smtClean="0"/>
              <a:t>mutation</a:t>
            </a:r>
            <a:r>
              <a:rPr lang="nl-NL" dirty="0" smtClean="0"/>
              <a:t>: schema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nl-NL" dirty="0" err="1" smtClean="0"/>
              <a:t>Mutation</a:t>
            </a:r>
            <a:r>
              <a:rPr lang="nl-NL" dirty="0" smtClean="0"/>
              <a:t> is a </a:t>
            </a:r>
            <a:r>
              <a:rPr lang="nl-NL" dirty="0" err="1" smtClean="0"/>
              <a:t>build</a:t>
            </a:r>
            <a:r>
              <a:rPr lang="nl-NL" dirty="0" smtClean="0"/>
              <a:t>-in schema field, </a:t>
            </a:r>
            <a:r>
              <a:rPr lang="nl-NL" dirty="0" err="1" smtClean="0"/>
              <a:t>defines</a:t>
            </a:r>
            <a:r>
              <a:rPr lang="nl-NL" dirty="0" smtClean="0"/>
              <a:t> </a:t>
            </a:r>
            <a:r>
              <a:rPr lang="nl-NL" dirty="0" err="1" smtClean="0"/>
              <a:t>the</a:t>
            </a:r>
            <a:r>
              <a:rPr lang="nl-NL" dirty="0" smtClean="0"/>
              <a:t> </a:t>
            </a:r>
            <a:r>
              <a:rPr lang="nl-NL" dirty="0" err="1" smtClean="0"/>
              <a:t>mutation</a:t>
            </a:r>
            <a:r>
              <a:rPr lang="nl-NL" dirty="0" smtClean="0"/>
              <a:t> Type</a:t>
            </a:r>
          </a:p>
        </p:txBody>
      </p:sp>
      <p:sp>
        <p:nvSpPr>
          <p:cNvPr id="4" name="Shape 73"/>
          <p:cNvSpPr txBox="1">
            <a:spLocks/>
          </p:cNvSpPr>
          <p:nvPr/>
        </p:nvSpPr>
        <p:spPr>
          <a:xfrm>
            <a:off x="311700" y="1924729"/>
            <a:ext cx="5925814" cy="245028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8100" marR="38100">
              <a:lnSpc>
                <a:spcPct val="100000"/>
              </a:lnSpc>
              <a:spcAft>
                <a:spcPts val="0"/>
              </a:spcAft>
              <a:buFontTx/>
              <a:buNone/>
            </a:pPr>
            <a:r>
              <a:rPr lang="nl-NL" b="1" dirty="0">
                <a:solidFill>
                  <a:srgbClr val="CC7832"/>
                </a:solidFill>
              </a:rPr>
              <a:t>schema </a:t>
            </a:r>
            <a:r>
              <a:rPr lang="nl-NL" dirty="0"/>
              <a:t>{</a:t>
            </a:r>
            <a:br>
              <a:rPr lang="nl-NL" dirty="0"/>
            </a:br>
            <a:r>
              <a:rPr lang="nl-NL" dirty="0"/>
              <a:t>    </a:t>
            </a:r>
            <a:r>
              <a:rPr lang="nl-NL" b="1" dirty="0">
                <a:solidFill>
                  <a:srgbClr val="CC7832"/>
                </a:solidFill>
              </a:rPr>
              <a:t>query</a:t>
            </a:r>
            <a:r>
              <a:rPr lang="nl-NL" dirty="0">
                <a:solidFill>
                  <a:srgbClr val="CC7832"/>
                </a:solidFill>
              </a:rPr>
              <a:t>: </a:t>
            </a:r>
            <a:r>
              <a:rPr lang="nl-NL" dirty="0"/>
              <a:t>Query</a:t>
            </a:r>
            <a:br>
              <a:rPr lang="nl-NL" dirty="0"/>
            </a:br>
            <a:r>
              <a:rPr lang="nl-NL" dirty="0"/>
              <a:t>    </a:t>
            </a:r>
            <a:r>
              <a:rPr lang="nl-NL" b="1" dirty="0" err="1">
                <a:solidFill>
                  <a:srgbClr val="CC7832"/>
                </a:solidFill>
              </a:rPr>
              <a:t>mutation</a:t>
            </a:r>
            <a:r>
              <a:rPr lang="nl-NL" dirty="0">
                <a:solidFill>
                  <a:srgbClr val="CC7832"/>
                </a:solidFill>
              </a:rPr>
              <a:t>: </a:t>
            </a:r>
            <a:r>
              <a:rPr lang="nl-NL" dirty="0" err="1"/>
              <a:t>Mutation</a:t>
            </a:r>
            <a:r>
              <a:rPr lang="nl-NL" dirty="0"/>
              <a:t/>
            </a:r>
            <a:br>
              <a:rPr lang="nl-NL" dirty="0"/>
            </a:br>
            <a:r>
              <a:rPr lang="nl-NL" dirty="0" smtClean="0"/>
              <a:t>}</a:t>
            </a:r>
          </a:p>
          <a:p>
            <a:pPr marL="38100" marR="38100">
              <a:lnSpc>
                <a:spcPct val="100000"/>
              </a:lnSpc>
              <a:spcAft>
                <a:spcPts val="0"/>
              </a:spcAft>
              <a:buFontTx/>
              <a:buNone/>
            </a:pPr>
            <a:r>
              <a:rPr lang="nl-NL" dirty="0"/>
              <a:t/>
            </a:r>
            <a:br>
              <a:rPr lang="nl-NL" dirty="0"/>
            </a:br>
            <a:r>
              <a:rPr lang="nl-NL" b="1" dirty="0" smtClean="0">
                <a:solidFill>
                  <a:srgbClr val="CC7832"/>
                </a:solidFill>
              </a:rPr>
              <a:t>type </a:t>
            </a:r>
            <a:r>
              <a:rPr lang="nl-NL" dirty="0" err="1">
                <a:solidFill>
                  <a:srgbClr val="FFC66D"/>
                </a:solidFill>
              </a:rPr>
              <a:t>Mutation</a:t>
            </a:r>
            <a:r>
              <a:rPr lang="nl-NL" dirty="0">
                <a:solidFill>
                  <a:srgbClr val="FFC66D"/>
                </a:solidFill>
              </a:rPr>
              <a:t> </a:t>
            </a:r>
            <a:r>
              <a:rPr lang="nl-NL" dirty="0"/>
              <a:t>{</a:t>
            </a:r>
            <a:br>
              <a:rPr lang="nl-NL" dirty="0"/>
            </a:br>
            <a:r>
              <a:rPr lang="nl-NL" dirty="0"/>
              <a:t>    </a:t>
            </a:r>
            <a:r>
              <a:rPr lang="nl-NL" dirty="0" err="1" smtClean="0">
                <a:solidFill>
                  <a:srgbClr val="9876AA"/>
                </a:solidFill>
              </a:rPr>
              <a:t>operation</a:t>
            </a:r>
            <a:r>
              <a:rPr lang="nl-NL" dirty="0" smtClean="0"/>
              <a:t>(argument</a:t>
            </a:r>
            <a:r>
              <a:rPr lang="nl-NL" dirty="0" smtClean="0">
                <a:solidFill>
                  <a:srgbClr val="CC7832"/>
                </a:solidFill>
              </a:rPr>
              <a:t>: </a:t>
            </a:r>
            <a:r>
              <a:rPr lang="nl-NL" dirty="0" err="1" smtClean="0"/>
              <a:t>InputType</a:t>
            </a:r>
            <a:r>
              <a:rPr lang="nl-NL" dirty="0" smtClean="0"/>
              <a:t>): </a:t>
            </a:r>
            <a:r>
              <a:rPr lang="nl-NL" dirty="0" err="1" smtClean="0"/>
              <a:t>ReturnType</a:t>
            </a:r>
            <a:r>
              <a:rPr lang="nl-NL" dirty="0"/>
              <a:t/>
            </a:r>
            <a:br>
              <a:rPr lang="nl-NL" dirty="0"/>
            </a:br>
            <a:r>
              <a:rPr lang="nl-NL" dirty="0"/>
              <a:t>}</a:t>
            </a:r>
            <a:endParaRPr lang="mr-IN" dirty="0"/>
          </a:p>
        </p:txBody>
      </p:sp>
    </p:spTree>
    <p:extLst>
      <p:ext uri="{BB962C8B-B14F-4D97-AF65-F5344CB8AC3E}">
        <p14:creationId xmlns:p14="http://schemas.microsoft.com/office/powerpoint/2010/main" val="380969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GraphQL</a:t>
            </a:r>
            <a:r>
              <a:rPr lang="nl-NL" dirty="0" smtClean="0"/>
              <a:t> </a:t>
            </a:r>
            <a:r>
              <a:rPr lang="nl-NL" dirty="0" err="1" smtClean="0"/>
              <a:t>mutation</a:t>
            </a:r>
            <a:r>
              <a:rPr lang="nl-NL" dirty="0" smtClean="0"/>
              <a:t>: schema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nl-NL" dirty="0" err="1" smtClean="0"/>
              <a:t>Mutation</a:t>
            </a:r>
            <a:r>
              <a:rPr lang="nl-NL" dirty="0" smtClean="0"/>
              <a:t> </a:t>
            </a:r>
            <a:r>
              <a:rPr lang="nl-NL" dirty="0" err="1" smtClean="0"/>
              <a:t>example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create</a:t>
            </a:r>
            <a:r>
              <a:rPr lang="nl-NL" dirty="0" smtClean="0"/>
              <a:t> a new Order</a:t>
            </a:r>
          </a:p>
        </p:txBody>
      </p:sp>
      <p:sp>
        <p:nvSpPr>
          <p:cNvPr id="4" name="Shape 73"/>
          <p:cNvSpPr txBox="1">
            <a:spLocks/>
          </p:cNvSpPr>
          <p:nvPr/>
        </p:nvSpPr>
        <p:spPr>
          <a:xfrm>
            <a:off x="311700" y="1896156"/>
            <a:ext cx="5925814" cy="245028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8100" marR="38100">
              <a:lnSpc>
                <a:spcPct val="100000"/>
              </a:lnSpc>
              <a:spcAft>
                <a:spcPts val="0"/>
              </a:spcAft>
              <a:buNone/>
            </a:pPr>
            <a:r>
              <a:rPr lang="nl-NL" sz="1600" b="1" dirty="0">
                <a:solidFill>
                  <a:srgbClr val="CC7832"/>
                </a:solidFill>
              </a:rPr>
              <a:t>type </a:t>
            </a:r>
            <a:r>
              <a:rPr lang="nl-NL" sz="1600" dirty="0" err="1">
                <a:solidFill>
                  <a:srgbClr val="FFC66D"/>
                </a:solidFill>
              </a:rPr>
              <a:t>Mutation</a:t>
            </a:r>
            <a:r>
              <a:rPr lang="nl-NL" sz="1600" dirty="0">
                <a:solidFill>
                  <a:srgbClr val="FFC66D"/>
                </a:solidFill>
              </a:rPr>
              <a:t> </a:t>
            </a:r>
            <a:r>
              <a:rPr lang="nl-NL" sz="1600" dirty="0"/>
              <a:t>{</a:t>
            </a:r>
            <a:br>
              <a:rPr lang="nl-NL" sz="1600" dirty="0"/>
            </a:br>
            <a:r>
              <a:rPr lang="nl-NL" sz="1600" dirty="0"/>
              <a:t>    </a:t>
            </a:r>
            <a:r>
              <a:rPr lang="nl-NL" sz="1600" dirty="0" err="1">
                <a:solidFill>
                  <a:srgbClr val="9876AA"/>
                </a:solidFill>
              </a:rPr>
              <a:t>createOrder</a:t>
            </a:r>
            <a:r>
              <a:rPr lang="nl-NL" sz="1600" dirty="0"/>
              <a:t>(order</a:t>
            </a:r>
            <a:r>
              <a:rPr lang="nl-NL" sz="1600" dirty="0">
                <a:solidFill>
                  <a:srgbClr val="CC7832"/>
                </a:solidFill>
              </a:rPr>
              <a:t>: </a:t>
            </a:r>
            <a:r>
              <a:rPr lang="nl-NL" sz="1600" dirty="0" err="1"/>
              <a:t>OrderInput</a:t>
            </a:r>
            <a:r>
              <a:rPr lang="nl-NL" sz="1600" dirty="0"/>
              <a:t>)</a:t>
            </a:r>
            <a:r>
              <a:rPr lang="nl-NL" sz="1600" dirty="0">
                <a:solidFill>
                  <a:srgbClr val="CC7832"/>
                </a:solidFill>
              </a:rPr>
              <a:t>: </a:t>
            </a:r>
            <a:r>
              <a:rPr lang="nl-NL" sz="1600" dirty="0"/>
              <a:t>Order</a:t>
            </a:r>
            <a:br>
              <a:rPr lang="nl-NL" sz="1600" dirty="0"/>
            </a:br>
            <a:r>
              <a:rPr lang="nl-NL" sz="1600" dirty="0" smtClean="0"/>
              <a:t>}</a:t>
            </a:r>
          </a:p>
          <a:p>
            <a:pPr marL="38100" marR="38100">
              <a:lnSpc>
                <a:spcPct val="100000"/>
              </a:lnSpc>
              <a:spcAft>
                <a:spcPts val="0"/>
              </a:spcAft>
              <a:buNone/>
            </a:pPr>
            <a:r>
              <a:rPr lang="nl-NL" sz="1600" dirty="0"/>
              <a:t/>
            </a:r>
            <a:br>
              <a:rPr lang="nl-NL" sz="1600" dirty="0"/>
            </a:br>
            <a:r>
              <a:rPr lang="nl-NL" sz="1600" b="1" dirty="0">
                <a:solidFill>
                  <a:srgbClr val="CC7832"/>
                </a:solidFill>
              </a:rPr>
              <a:t>input </a:t>
            </a:r>
            <a:r>
              <a:rPr lang="nl-NL" sz="1600" dirty="0" err="1">
                <a:solidFill>
                  <a:srgbClr val="FFC66D"/>
                </a:solidFill>
              </a:rPr>
              <a:t>OrderInput</a:t>
            </a:r>
            <a:r>
              <a:rPr lang="nl-NL" sz="1600" dirty="0">
                <a:solidFill>
                  <a:srgbClr val="FFC66D"/>
                </a:solidFill>
              </a:rPr>
              <a:t> </a:t>
            </a:r>
            <a:r>
              <a:rPr lang="nl-NL" sz="1600" dirty="0"/>
              <a:t>{</a:t>
            </a:r>
            <a:br>
              <a:rPr lang="nl-NL" sz="1600" dirty="0"/>
            </a:br>
            <a:r>
              <a:rPr lang="nl-NL" sz="1600" dirty="0"/>
              <a:t>    </a:t>
            </a:r>
            <a:r>
              <a:rPr lang="nl-NL" sz="1600" dirty="0" err="1"/>
              <a:t>totalPrice</a:t>
            </a:r>
            <a:r>
              <a:rPr lang="nl-NL" sz="1600" dirty="0">
                <a:solidFill>
                  <a:srgbClr val="CC7832"/>
                </a:solidFill>
              </a:rPr>
              <a:t>: </a:t>
            </a:r>
            <a:r>
              <a:rPr lang="nl-NL" sz="1600" dirty="0"/>
              <a:t>String</a:t>
            </a:r>
            <a:br>
              <a:rPr lang="nl-NL" sz="1600" dirty="0"/>
            </a:br>
            <a:r>
              <a:rPr lang="nl-NL" sz="1600" dirty="0"/>
              <a:t>    </a:t>
            </a:r>
            <a:r>
              <a:rPr lang="nl-NL" sz="1600" dirty="0" err="1"/>
              <a:t>orderItems</a:t>
            </a:r>
            <a:r>
              <a:rPr lang="nl-NL" sz="1600" dirty="0">
                <a:solidFill>
                  <a:srgbClr val="CC7832"/>
                </a:solidFill>
              </a:rPr>
              <a:t>: </a:t>
            </a:r>
            <a:r>
              <a:rPr lang="nl-NL" sz="1600" dirty="0"/>
              <a:t>[</a:t>
            </a:r>
            <a:r>
              <a:rPr lang="nl-NL" sz="1600" dirty="0" err="1"/>
              <a:t>OrderItemInput</a:t>
            </a:r>
            <a:r>
              <a:rPr lang="nl-NL" sz="1600" dirty="0"/>
              <a:t>]</a:t>
            </a:r>
            <a:br>
              <a:rPr lang="nl-NL" sz="1600" dirty="0"/>
            </a:br>
            <a:r>
              <a:rPr lang="nl-NL" sz="1600" dirty="0" smtClean="0"/>
              <a:t>}</a:t>
            </a:r>
          </a:p>
          <a:p>
            <a:pPr marL="38100" marR="38100">
              <a:lnSpc>
                <a:spcPct val="100000"/>
              </a:lnSpc>
              <a:spcAft>
                <a:spcPts val="0"/>
              </a:spcAft>
              <a:buNone/>
            </a:pPr>
            <a:r>
              <a:rPr lang="nl-NL" sz="1600" dirty="0"/>
              <a:t/>
            </a:r>
            <a:br>
              <a:rPr lang="nl-NL" sz="1600" dirty="0"/>
            </a:br>
            <a:r>
              <a:rPr lang="nl-NL" sz="1600" b="1" dirty="0">
                <a:solidFill>
                  <a:srgbClr val="CC7832"/>
                </a:solidFill>
              </a:rPr>
              <a:t>input </a:t>
            </a:r>
            <a:r>
              <a:rPr lang="nl-NL" sz="1600" dirty="0" err="1">
                <a:solidFill>
                  <a:srgbClr val="FFC66D"/>
                </a:solidFill>
              </a:rPr>
              <a:t>OrderItemInput</a:t>
            </a:r>
            <a:r>
              <a:rPr lang="nl-NL" sz="1600" dirty="0">
                <a:solidFill>
                  <a:srgbClr val="FFC66D"/>
                </a:solidFill>
              </a:rPr>
              <a:t> </a:t>
            </a:r>
            <a:r>
              <a:rPr lang="nl-NL" sz="1600" dirty="0"/>
              <a:t>{</a:t>
            </a:r>
            <a:br>
              <a:rPr lang="nl-NL" sz="1600" dirty="0"/>
            </a:br>
            <a:r>
              <a:rPr lang="nl-NL" sz="1600" dirty="0"/>
              <a:t>    </a:t>
            </a:r>
            <a:r>
              <a:rPr lang="nl-NL" sz="1600" dirty="0" err="1"/>
              <a:t>productId</a:t>
            </a:r>
            <a:r>
              <a:rPr lang="nl-NL" sz="1600" dirty="0">
                <a:solidFill>
                  <a:srgbClr val="CC7832"/>
                </a:solidFill>
              </a:rPr>
              <a:t>: </a:t>
            </a:r>
            <a:r>
              <a:rPr lang="nl-NL" sz="1600" dirty="0"/>
              <a:t>Long</a:t>
            </a:r>
            <a:br>
              <a:rPr lang="nl-NL" sz="1600" dirty="0"/>
            </a:br>
            <a:r>
              <a:rPr lang="nl-NL" sz="1600" dirty="0"/>
              <a:t>}</a:t>
            </a:r>
            <a:endParaRPr lang="mr-IN" sz="1600" dirty="0"/>
          </a:p>
        </p:txBody>
      </p:sp>
    </p:spTree>
    <p:extLst>
      <p:ext uri="{BB962C8B-B14F-4D97-AF65-F5344CB8AC3E}">
        <p14:creationId xmlns:p14="http://schemas.microsoft.com/office/powerpoint/2010/main" val="1648483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GraphQL</a:t>
            </a:r>
            <a:r>
              <a:rPr lang="nl-NL" dirty="0" smtClean="0"/>
              <a:t> </a:t>
            </a:r>
            <a:r>
              <a:rPr lang="nl-NL" dirty="0" err="1" smtClean="0"/>
              <a:t>mutation</a:t>
            </a:r>
            <a:r>
              <a:rPr lang="nl-NL" dirty="0" smtClean="0"/>
              <a:t>: query</a:t>
            </a:r>
            <a:endParaRPr lang="nl-NL" dirty="0"/>
          </a:p>
        </p:txBody>
      </p:sp>
      <p:sp>
        <p:nvSpPr>
          <p:cNvPr id="4" name="Shape 73"/>
          <p:cNvSpPr txBox="1">
            <a:spLocks/>
          </p:cNvSpPr>
          <p:nvPr/>
        </p:nvSpPr>
        <p:spPr>
          <a:xfrm>
            <a:off x="279041" y="2792186"/>
            <a:ext cx="5386972" cy="19604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8100" marR="38100">
              <a:lnSpc>
                <a:spcPct val="100000"/>
              </a:lnSpc>
              <a:spcAft>
                <a:spcPts val="0"/>
              </a:spcAft>
              <a:buFontTx/>
              <a:buNone/>
            </a:pPr>
            <a:r>
              <a:rPr lang="nl-NL" b="1" dirty="0" err="1">
                <a:solidFill>
                  <a:srgbClr val="CC7832"/>
                </a:solidFill>
              </a:rPr>
              <a:t>mutation</a:t>
            </a:r>
            <a:r>
              <a:rPr lang="nl-NL" b="1" dirty="0">
                <a:solidFill>
                  <a:srgbClr val="CC7832"/>
                </a:solidFill>
              </a:rPr>
              <a:t> </a:t>
            </a:r>
            <a:r>
              <a:rPr lang="nl-NL" dirty="0" err="1">
                <a:solidFill>
                  <a:srgbClr val="FFC66D"/>
                </a:solidFill>
              </a:rPr>
              <a:t>CreateOrder</a:t>
            </a:r>
            <a:r>
              <a:rPr lang="nl-NL" dirty="0"/>
              <a:t>(</a:t>
            </a:r>
            <a:r>
              <a:rPr lang="nl-NL" dirty="0">
                <a:solidFill>
                  <a:srgbClr val="9876AA"/>
                </a:solidFill>
              </a:rPr>
              <a:t>$order</a:t>
            </a:r>
            <a:r>
              <a:rPr lang="nl-NL" dirty="0">
                <a:solidFill>
                  <a:srgbClr val="CC7832"/>
                </a:solidFill>
              </a:rPr>
              <a:t>: </a:t>
            </a:r>
            <a:r>
              <a:rPr lang="nl-NL" dirty="0"/>
              <a:t>Order</a:t>
            </a:r>
            <a:r>
              <a:rPr lang="nl-NL" dirty="0">
                <a:solidFill>
                  <a:srgbClr val="CC7832"/>
                </a:solidFill>
              </a:rPr>
              <a:t>!</a:t>
            </a:r>
            <a:r>
              <a:rPr lang="nl-NL" dirty="0"/>
              <a:t>) {</a:t>
            </a:r>
            <a:br>
              <a:rPr lang="nl-NL" dirty="0"/>
            </a:br>
            <a:r>
              <a:rPr lang="nl-NL" dirty="0"/>
              <a:t>    </a:t>
            </a:r>
            <a:r>
              <a:rPr lang="nl-NL" dirty="0" err="1">
                <a:solidFill>
                  <a:srgbClr val="9876AA"/>
                </a:solidFill>
              </a:rPr>
              <a:t>createOrder</a:t>
            </a:r>
            <a:r>
              <a:rPr lang="nl-NL" dirty="0"/>
              <a:t>(order</a:t>
            </a:r>
            <a:r>
              <a:rPr lang="nl-NL" dirty="0">
                <a:solidFill>
                  <a:srgbClr val="CC7832"/>
                </a:solidFill>
              </a:rPr>
              <a:t>: </a:t>
            </a:r>
            <a:r>
              <a:rPr lang="nl-NL" dirty="0">
                <a:solidFill>
                  <a:srgbClr val="9876AA"/>
                </a:solidFill>
              </a:rPr>
              <a:t>$order</a:t>
            </a:r>
            <a:r>
              <a:rPr lang="nl-NL" dirty="0"/>
              <a:t>) {</a:t>
            </a:r>
            <a:br>
              <a:rPr lang="nl-NL" dirty="0"/>
            </a:br>
            <a:r>
              <a:rPr lang="nl-NL" dirty="0"/>
              <a:t>        </a:t>
            </a:r>
            <a:r>
              <a:rPr lang="nl-NL" dirty="0" err="1">
                <a:solidFill>
                  <a:srgbClr val="9876AA"/>
                </a:solidFill>
              </a:rPr>
              <a:t>id</a:t>
            </a:r>
            <a:r>
              <a:rPr lang="nl-NL" dirty="0">
                <a:solidFill>
                  <a:srgbClr val="9876AA"/>
                </a:solidFill>
              </a:rPr>
              <a:t/>
            </a:r>
            <a:br>
              <a:rPr lang="nl-NL" dirty="0">
                <a:solidFill>
                  <a:srgbClr val="9876AA"/>
                </a:solidFill>
              </a:rPr>
            </a:br>
            <a:r>
              <a:rPr lang="nl-NL" dirty="0">
                <a:solidFill>
                  <a:srgbClr val="9876AA"/>
                </a:solidFill>
              </a:rPr>
              <a:t>        </a:t>
            </a:r>
            <a:r>
              <a:rPr lang="nl-NL" dirty="0" err="1">
                <a:solidFill>
                  <a:srgbClr val="9876AA"/>
                </a:solidFill>
              </a:rPr>
              <a:t>totalPrice</a:t>
            </a:r>
            <a:r>
              <a:rPr lang="nl-NL" dirty="0">
                <a:solidFill>
                  <a:srgbClr val="9876AA"/>
                </a:solidFill>
              </a:rPr>
              <a:t/>
            </a:r>
            <a:br>
              <a:rPr lang="nl-NL" dirty="0">
                <a:solidFill>
                  <a:srgbClr val="9876AA"/>
                </a:solidFill>
              </a:rPr>
            </a:br>
            <a:r>
              <a:rPr lang="nl-NL" dirty="0">
                <a:solidFill>
                  <a:srgbClr val="9876AA"/>
                </a:solidFill>
              </a:rPr>
              <a:t>    </a:t>
            </a:r>
            <a:r>
              <a:rPr lang="nl-NL" dirty="0"/>
              <a:t>}</a:t>
            </a:r>
            <a:br>
              <a:rPr lang="nl-NL" dirty="0"/>
            </a:br>
            <a:r>
              <a:rPr lang="nl-NL" dirty="0"/>
              <a:t>}</a:t>
            </a:r>
            <a:endParaRPr lang="mr-IN" dirty="0"/>
          </a:p>
        </p:txBody>
      </p:sp>
      <p:sp>
        <p:nvSpPr>
          <p:cNvPr id="7" name="Tijdelijke aanduiding voor tekst 2"/>
          <p:cNvSpPr txBox="1">
            <a:spLocks/>
          </p:cNvSpPr>
          <p:nvPr/>
        </p:nvSpPr>
        <p:spPr>
          <a:xfrm>
            <a:off x="311699" y="1171928"/>
            <a:ext cx="8520601" cy="157127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</a:pPr>
            <a:r>
              <a:rPr lang="nl-NL" dirty="0" smtClean="0"/>
              <a:t>Query </a:t>
            </a:r>
            <a:r>
              <a:rPr lang="nl-NL" dirty="0" err="1" smtClean="0"/>
              <a:t>that</a:t>
            </a:r>
            <a:r>
              <a:rPr lang="nl-NL" dirty="0" smtClean="0"/>
              <a:t> </a:t>
            </a:r>
            <a:r>
              <a:rPr lang="nl-NL" dirty="0" err="1" smtClean="0"/>
              <a:t>describes</a:t>
            </a:r>
            <a:r>
              <a:rPr lang="nl-NL" dirty="0" smtClean="0"/>
              <a:t> a </a:t>
            </a:r>
            <a:r>
              <a:rPr lang="nl-NL" dirty="0" err="1" smtClean="0"/>
              <a:t>modification</a:t>
            </a:r>
            <a:endParaRPr lang="nl-NL" dirty="0" smtClean="0"/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</a:pPr>
            <a:endParaRPr lang="nl-NL" dirty="0" smtClean="0"/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</a:pPr>
            <a:r>
              <a:rPr lang="nl-NL" dirty="0" smtClean="0"/>
              <a:t>Starts </a:t>
            </a:r>
            <a:r>
              <a:rPr lang="nl-NL" dirty="0" err="1" smtClean="0"/>
              <a:t>with</a:t>
            </a:r>
            <a:r>
              <a:rPr lang="nl-NL" dirty="0" smtClean="0"/>
              <a:t> </a:t>
            </a:r>
            <a:r>
              <a:rPr lang="nl-NL" dirty="0" err="1" smtClean="0"/>
              <a:t>the</a:t>
            </a:r>
            <a:r>
              <a:rPr lang="nl-NL" dirty="0" smtClean="0"/>
              <a:t> </a:t>
            </a:r>
            <a:r>
              <a:rPr lang="nl-NL" dirty="0" err="1" smtClean="0"/>
              <a:t>mutation</a:t>
            </a:r>
            <a:r>
              <a:rPr lang="nl-NL" dirty="0" smtClean="0"/>
              <a:t> </a:t>
            </a:r>
            <a:r>
              <a:rPr lang="nl-NL" dirty="0" err="1" smtClean="0"/>
              <a:t>keyword</a:t>
            </a:r>
            <a:r>
              <a:rPr lang="nl-NL" dirty="0" smtClean="0"/>
              <a:t> (no </a:t>
            </a:r>
            <a:r>
              <a:rPr lang="nl-NL" dirty="0" err="1" smtClean="0"/>
              <a:t>curly</a:t>
            </a:r>
            <a:r>
              <a:rPr lang="nl-NL" dirty="0" smtClean="0"/>
              <a:t> </a:t>
            </a:r>
            <a:r>
              <a:rPr lang="nl-NL" dirty="0" err="1" smtClean="0"/>
              <a:t>braces</a:t>
            </a:r>
            <a:r>
              <a:rPr lang="nl-NL" dirty="0" smtClean="0"/>
              <a:t>)</a:t>
            </a:r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</a:pPr>
            <a:endParaRPr lang="nl-NL" dirty="0" smtClean="0"/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</a:pPr>
            <a:r>
              <a:rPr lang="nl-NL" dirty="0" err="1" smtClean="0"/>
              <a:t>Example</a:t>
            </a:r>
            <a:r>
              <a:rPr lang="nl-NL" dirty="0" smtClean="0"/>
              <a:t>:</a:t>
            </a:r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</a:pPr>
            <a:endParaRPr lang="nl-NL" dirty="0" smtClean="0"/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</a:pPr>
            <a:endParaRPr lang="nl-NL" dirty="0" smtClean="0"/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</a:pPr>
            <a:endParaRPr lang="nl-NL" dirty="0" smtClean="0"/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</a:pPr>
            <a:endParaRPr lang="nl-NL" dirty="0" smtClean="0"/>
          </a:p>
        </p:txBody>
      </p:sp>
    </p:spTree>
    <p:extLst>
      <p:ext uri="{BB962C8B-B14F-4D97-AF65-F5344CB8AC3E}">
        <p14:creationId xmlns:p14="http://schemas.microsoft.com/office/powerpoint/2010/main" val="1034913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GraphQL</a:t>
            </a:r>
            <a:r>
              <a:rPr lang="nl-NL" dirty="0" smtClean="0"/>
              <a:t> </a:t>
            </a:r>
            <a:r>
              <a:rPr lang="nl-NL" dirty="0" err="1" smtClean="0"/>
              <a:t>introspection</a:t>
            </a:r>
            <a:r>
              <a:rPr lang="nl-NL" dirty="0" smtClean="0"/>
              <a:t>: schema</a:t>
            </a:r>
            <a:endParaRPr lang="nl-NL" dirty="0"/>
          </a:p>
        </p:txBody>
      </p:sp>
      <p:sp>
        <p:nvSpPr>
          <p:cNvPr id="5" name="Shape 61"/>
          <p:cNvSpPr txBox="1">
            <a:spLocks/>
          </p:cNvSpPr>
          <p:nvPr/>
        </p:nvSpPr>
        <p:spPr>
          <a:xfrm>
            <a:off x="311700" y="1153664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FontTx/>
              <a:buNone/>
            </a:pPr>
            <a:r>
              <a:rPr lang="en-GB" dirty="0" smtClean="0"/>
              <a:t>Discover the schema information</a:t>
            </a:r>
          </a:p>
          <a:p>
            <a:pPr>
              <a:buFontTx/>
              <a:buNone/>
            </a:pPr>
            <a:endParaRPr lang="en-GB" dirty="0"/>
          </a:p>
        </p:txBody>
      </p:sp>
      <p:sp>
        <p:nvSpPr>
          <p:cNvPr id="6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311700" y="1732547"/>
            <a:ext cx="8520600" cy="2836328"/>
          </a:xfrm>
        </p:spPr>
        <p:txBody>
          <a:bodyPr/>
          <a:lstStyle/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mr-IN" dirty="0"/>
              <a:t>{</a:t>
            </a:r>
            <a:br>
              <a:rPr lang="mr-IN" dirty="0"/>
            </a:br>
            <a:r>
              <a:rPr lang="mr-IN" dirty="0"/>
              <a:t>    </a:t>
            </a:r>
            <a:r>
              <a:rPr lang="mr-IN" dirty="0">
                <a:solidFill>
                  <a:srgbClr val="9876AA"/>
                </a:solidFill>
              </a:rPr>
              <a:t>__</a:t>
            </a:r>
            <a:r>
              <a:rPr lang="mr-IN" dirty="0" err="1">
                <a:solidFill>
                  <a:srgbClr val="9876AA"/>
                </a:solidFill>
              </a:rPr>
              <a:t>schema</a:t>
            </a:r>
            <a:r>
              <a:rPr lang="mr-IN" dirty="0">
                <a:solidFill>
                  <a:srgbClr val="9876AA"/>
                </a:solidFill>
              </a:rPr>
              <a:t> </a:t>
            </a:r>
            <a:r>
              <a:rPr lang="mr-IN" dirty="0"/>
              <a:t>{</a:t>
            </a:r>
            <a:br>
              <a:rPr lang="mr-IN" dirty="0"/>
            </a:br>
            <a:r>
              <a:rPr lang="mr-IN" dirty="0"/>
              <a:t>        </a:t>
            </a:r>
            <a:r>
              <a:rPr lang="mr-IN" dirty="0" err="1">
                <a:solidFill>
                  <a:srgbClr val="9876AA"/>
                </a:solidFill>
              </a:rPr>
              <a:t>queryType</a:t>
            </a:r>
            <a:r>
              <a:rPr lang="mr-IN" dirty="0">
                <a:solidFill>
                  <a:srgbClr val="9876AA"/>
                </a:solidFill>
              </a:rPr>
              <a:t> </a:t>
            </a:r>
            <a:r>
              <a:rPr lang="mr-IN" dirty="0"/>
              <a:t>{</a:t>
            </a:r>
            <a:br>
              <a:rPr lang="mr-IN" dirty="0"/>
            </a:br>
            <a:r>
              <a:rPr lang="mr-IN" dirty="0"/>
              <a:t>            </a:t>
            </a:r>
            <a:r>
              <a:rPr lang="mr-IN" dirty="0" err="1">
                <a:solidFill>
                  <a:srgbClr val="9876AA"/>
                </a:solidFill>
              </a:rPr>
              <a:t>name</a:t>
            </a:r>
            <a:r>
              <a:rPr lang="mr-IN" dirty="0">
                <a:solidFill>
                  <a:srgbClr val="9876AA"/>
                </a:solidFill>
              </a:rPr>
              <a:t/>
            </a:r>
            <a:br>
              <a:rPr lang="mr-IN" dirty="0">
                <a:solidFill>
                  <a:srgbClr val="9876AA"/>
                </a:solidFill>
              </a:rPr>
            </a:br>
            <a:r>
              <a:rPr lang="mr-IN" dirty="0">
                <a:solidFill>
                  <a:srgbClr val="9876AA"/>
                </a:solidFill>
              </a:rPr>
              <a:t>        </a:t>
            </a:r>
            <a:r>
              <a:rPr lang="mr-IN" dirty="0"/>
              <a:t>}</a:t>
            </a:r>
            <a:br>
              <a:rPr lang="mr-IN" dirty="0"/>
            </a:br>
            <a:r>
              <a:rPr lang="mr-IN" dirty="0"/>
              <a:t>    }</a:t>
            </a:r>
            <a:br>
              <a:rPr lang="mr-IN" dirty="0"/>
            </a:br>
            <a:r>
              <a:rPr lang="mr-IN" dirty="0" smtClean="0"/>
              <a:t>}</a:t>
            </a:r>
            <a:endParaRPr lang="en-US" dirty="0" smtClean="0"/>
          </a:p>
        </p:txBody>
      </p:sp>
      <p:sp>
        <p:nvSpPr>
          <p:cNvPr id="7" name="Tijdelijke aanduiding voor tekst 2"/>
          <p:cNvSpPr txBox="1">
            <a:spLocks/>
          </p:cNvSpPr>
          <p:nvPr/>
        </p:nvSpPr>
        <p:spPr>
          <a:xfrm>
            <a:off x="4883700" y="1732547"/>
            <a:ext cx="8520600" cy="283632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</a:pPr>
            <a:r>
              <a:rPr lang="mr-IN" dirty="0" smtClean="0"/>
              <a:t>{</a:t>
            </a:r>
            <a:br>
              <a:rPr lang="mr-IN" dirty="0" smtClean="0"/>
            </a:br>
            <a:r>
              <a:rPr lang="mr-IN" dirty="0" smtClean="0"/>
              <a:t>  </a:t>
            </a:r>
            <a:r>
              <a:rPr lang="mr-IN" dirty="0" smtClean="0">
                <a:solidFill>
                  <a:srgbClr val="9876AA"/>
                </a:solidFill>
              </a:rPr>
              <a:t>"</a:t>
            </a:r>
            <a:r>
              <a:rPr lang="mr-IN" dirty="0" err="1" smtClean="0">
                <a:solidFill>
                  <a:srgbClr val="9876AA"/>
                </a:solidFill>
              </a:rPr>
              <a:t>data</a:t>
            </a:r>
            <a:r>
              <a:rPr lang="mr-IN" dirty="0" smtClean="0">
                <a:solidFill>
                  <a:srgbClr val="9876AA"/>
                </a:solidFill>
              </a:rPr>
              <a:t>"</a:t>
            </a:r>
            <a:r>
              <a:rPr lang="mr-IN" dirty="0" smtClean="0">
                <a:solidFill>
                  <a:srgbClr val="CC7832"/>
                </a:solidFill>
              </a:rPr>
              <a:t>: </a:t>
            </a:r>
            <a:r>
              <a:rPr lang="mr-IN" dirty="0" smtClean="0"/>
              <a:t>{</a:t>
            </a:r>
            <a:br>
              <a:rPr lang="mr-IN" dirty="0" smtClean="0"/>
            </a:br>
            <a:r>
              <a:rPr lang="mr-IN" dirty="0" smtClean="0"/>
              <a:t>    </a:t>
            </a:r>
            <a:r>
              <a:rPr lang="mr-IN" dirty="0" smtClean="0">
                <a:solidFill>
                  <a:srgbClr val="9876AA"/>
                </a:solidFill>
              </a:rPr>
              <a:t>"__</a:t>
            </a:r>
            <a:r>
              <a:rPr lang="mr-IN" dirty="0" err="1" smtClean="0">
                <a:solidFill>
                  <a:srgbClr val="9876AA"/>
                </a:solidFill>
              </a:rPr>
              <a:t>schema</a:t>
            </a:r>
            <a:r>
              <a:rPr lang="mr-IN" dirty="0" smtClean="0">
                <a:solidFill>
                  <a:srgbClr val="9876AA"/>
                </a:solidFill>
              </a:rPr>
              <a:t>"</a:t>
            </a:r>
            <a:r>
              <a:rPr lang="mr-IN" dirty="0" smtClean="0">
                <a:solidFill>
                  <a:srgbClr val="CC7832"/>
                </a:solidFill>
              </a:rPr>
              <a:t>: </a:t>
            </a:r>
            <a:r>
              <a:rPr lang="mr-IN" dirty="0" smtClean="0"/>
              <a:t>{</a:t>
            </a:r>
            <a:br>
              <a:rPr lang="mr-IN" dirty="0" smtClean="0"/>
            </a:br>
            <a:r>
              <a:rPr lang="mr-IN" dirty="0" smtClean="0"/>
              <a:t>      </a:t>
            </a:r>
            <a:r>
              <a:rPr lang="mr-IN" dirty="0" smtClean="0">
                <a:solidFill>
                  <a:srgbClr val="9876AA"/>
                </a:solidFill>
              </a:rPr>
              <a:t>"</a:t>
            </a:r>
            <a:r>
              <a:rPr lang="mr-IN" dirty="0" err="1" smtClean="0">
                <a:solidFill>
                  <a:srgbClr val="9876AA"/>
                </a:solidFill>
              </a:rPr>
              <a:t>queryType</a:t>
            </a:r>
            <a:r>
              <a:rPr lang="mr-IN" dirty="0" smtClean="0">
                <a:solidFill>
                  <a:srgbClr val="9876AA"/>
                </a:solidFill>
              </a:rPr>
              <a:t>"</a:t>
            </a:r>
            <a:r>
              <a:rPr lang="mr-IN" dirty="0" smtClean="0">
                <a:solidFill>
                  <a:srgbClr val="CC7832"/>
                </a:solidFill>
              </a:rPr>
              <a:t>: </a:t>
            </a:r>
            <a:r>
              <a:rPr lang="mr-IN" dirty="0" smtClean="0"/>
              <a:t>{</a:t>
            </a:r>
            <a:br>
              <a:rPr lang="mr-IN" dirty="0" smtClean="0"/>
            </a:br>
            <a:r>
              <a:rPr lang="mr-IN" dirty="0" smtClean="0"/>
              <a:t>        </a:t>
            </a:r>
            <a:r>
              <a:rPr lang="mr-IN" dirty="0" smtClean="0">
                <a:solidFill>
                  <a:srgbClr val="9876AA"/>
                </a:solidFill>
              </a:rPr>
              <a:t>"</a:t>
            </a:r>
            <a:r>
              <a:rPr lang="mr-IN" dirty="0" err="1" smtClean="0">
                <a:solidFill>
                  <a:srgbClr val="9876AA"/>
                </a:solidFill>
              </a:rPr>
              <a:t>name</a:t>
            </a:r>
            <a:r>
              <a:rPr lang="mr-IN" dirty="0" smtClean="0">
                <a:solidFill>
                  <a:srgbClr val="9876AA"/>
                </a:solidFill>
              </a:rPr>
              <a:t>"</a:t>
            </a:r>
            <a:r>
              <a:rPr lang="mr-IN" dirty="0" smtClean="0">
                <a:solidFill>
                  <a:srgbClr val="CC7832"/>
                </a:solidFill>
              </a:rPr>
              <a:t>: </a:t>
            </a:r>
            <a:r>
              <a:rPr lang="mr-IN" dirty="0" smtClean="0">
                <a:solidFill>
                  <a:srgbClr val="6A8759"/>
                </a:solidFill>
              </a:rPr>
              <a:t>"</a:t>
            </a:r>
            <a:r>
              <a:rPr lang="mr-IN" dirty="0" err="1" smtClean="0">
                <a:solidFill>
                  <a:srgbClr val="6A8759"/>
                </a:solidFill>
              </a:rPr>
              <a:t>Query</a:t>
            </a:r>
            <a:r>
              <a:rPr lang="mr-IN" dirty="0" smtClean="0">
                <a:solidFill>
                  <a:srgbClr val="6A8759"/>
                </a:solidFill>
              </a:rPr>
              <a:t>"</a:t>
            </a:r>
            <a:br>
              <a:rPr lang="mr-IN" dirty="0" smtClean="0">
                <a:solidFill>
                  <a:srgbClr val="6A8759"/>
                </a:solidFill>
              </a:rPr>
            </a:br>
            <a:r>
              <a:rPr lang="mr-IN" dirty="0" smtClean="0">
                <a:solidFill>
                  <a:srgbClr val="6A8759"/>
                </a:solidFill>
              </a:rPr>
              <a:t>      </a:t>
            </a:r>
            <a:r>
              <a:rPr lang="mr-IN" dirty="0" smtClean="0"/>
              <a:t>}</a:t>
            </a:r>
            <a:br>
              <a:rPr lang="mr-IN" dirty="0" smtClean="0"/>
            </a:br>
            <a:r>
              <a:rPr lang="mr-IN" dirty="0" smtClean="0"/>
              <a:t>    }</a:t>
            </a:r>
            <a:br>
              <a:rPr lang="mr-IN" dirty="0" smtClean="0"/>
            </a:br>
            <a:r>
              <a:rPr lang="mr-IN" dirty="0" smtClean="0"/>
              <a:t>  }</a:t>
            </a:r>
            <a:br>
              <a:rPr lang="mr-IN" dirty="0" smtClean="0"/>
            </a:br>
            <a:r>
              <a:rPr lang="mr-IN" dirty="0" smtClean="0"/>
              <a:t>}</a:t>
            </a:r>
            <a:br>
              <a:rPr lang="mr-IN" dirty="0" smtClean="0"/>
            </a:b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003647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solidFill>
            <a:schemeClr val="accent2">
              <a:alpha val="46000"/>
            </a:schemeClr>
          </a:solidFill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84" name="Shape 8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 err="1"/>
              <a:t>GraphQL</a:t>
            </a:r>
            <a:r>
              <a:rPr lang="en-GB" dirty="0"/>
              <a:t>: who is using </a:t>
            </a:r>
            <a:r>
              <a:rPr lang="en-GB" dirty="0" smtClean="0"/>
              <a:t>it</a:t>
            </a:r>
            <a:r>
              <a:rPr lang="mr-IN" dirty="0" smtClean="0"/>
              <a:t>…</a:t>
            </a:r>
            <a:r>
              <a:rPr lang="en-GB" dirty="0" smtClean="0"/>
              <a:t> to name a few?</a:t>
            </a:r>
            <a:endParaRPr lang="en-GB" dirty="0"/>
          </a:p>
        </p:txBody>
      </p:sp>
      <p:pic>
        <p:nvPicPr>
          <p:cNvPr id="3" name="Afbeelding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536" y="1530713"/>
            <a:ext cx="1605892" cy="1605892"/>
          </a:xfrm>
          <a:prstGeom prst="rect">
            <a:avLst/>
          </a:prstGeom>
        </p:spPr>
      </p:pic>
      <p:pic>
        <p:nvPicPr>
          <p:cNvPr id="2" name="Afbeelding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4133" y="1297707"/>
            <a:ext cx="1374582" cy="1374582"/>
          </a:xfrm>
          <a:prstGeom prst="rect">
            <a:avLst/>
          </a:prstGeom>
        </p:spPr>
      </p:pic>
      <p:pic>
        <p:nvPicPr>
          <p:cNvPr id="4" name="Afbeelding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11303" y="3039116"/>
            <a:ext cx="1400840" cy="1400840"/>
          </a:xfrm>
          <a:prstGeom prst="rect">
            <a:avLst/>
          </a:prstGeom>
        </p:spPr>
      </p:pic>
      <p:pic>
        <p:nvPicPr>
          <p:cNvPr id="6" name="Afbeelding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91848" y="1984998"/>
            <a:ext cx="1669684" cy="1669684"/>
          </a:xfrm>
          <a:prstGeom prst="rect">
            <a:avLst/>
          </a:prstGeom>
        </p:spPr>
      </p:pic>
      <p:pic>
        <p:nvPicPr>
          <p:cNvPr id="7" name="Afbeelding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49563" y="3136605"/>
            <a:ext cx="2024459" cy="14322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GraphQL</a:t>
            </a:r>
            <a:r>
              <a:rPr lang="nl-NL" dirty="0" smtClean="0"/>
              <a:t> </a:t>
            </a:r>
            <a:r>
              <a:rPr lang="nl-NL" dirty="0" err="1" smtClean="0"/>
              <a:t>introspection</a:t>
            </a:r>
            <a:r>
              <a:rPr lang="nl-NL" dirty="0" smtClean="0"/>
              <a:t>: type</a:t>
            </a:r>
            <a:endParaRPr lang="nl-NL" dirty="0"/>
          </a:p>
        </p:txBody>
      </p:sp>
      <p:sp>
        <p:nvSpPr>
          <p:cNvPr id="5" name="Shape 61"/>
          <p:cNvSpPr txBox="1">
            <a:spLocks/>
          </p:cNvSpPr>
          <p:nvPr/>
        </p:nvSpPr>
        <p:spPr>
          <a:xfrm>
            <a:off x="311700" y="1153664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FontTx/>
              <a:buNone/>
            </a:pPr>
            <a:r>
              <a:rPr lang="en-GB" dirty="0" smtClean="0"/>
              <a:t>Discover the type information </a:t>
            </a:r>
          </a:p>
          <a:p>
            <a:pPr>
              <a:buFontTx/>
              <a:buNone/>
            </a:pPr>
            <a:endParaRPr lang="en-GB" dirty="0"/>
          </a:p>
        </p:txBody>
      </p:sp>
      <p:sp>
        <p:nvSpPr>
          <p:cNvPr id="6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311700" y="1732547"/>
            <a:ext cx="8520600" cy="2836328"/>
          </a:xfrm>
        </p:spPr>
        <p:txBody>
          <a:bodyPr/>
          <a:lstStyle/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mr-IN" dirty="0"/>
              <a:t>{</a:t>
            </a:r>
            <a:br>
              <a:rPr lang="mr-IN" dirty="0"/>
            </a:br>
            <a:r>
              <a:rPr lang="mr-IN" dirty="0"/>
              <a:t>    </a:t>
            </a:r>
            <a:r>
              <a:rPr lang="mr-IN" dirty="0">
                <a:solidFill>
                  <a:srgbClr val="9876AA"/>
                </a:solidFill>
              </a:rPr>
              <a:t>__</a:t>
            </a:r>
            <a:r>
              <a:rPr lang="mr-IN" dirty="0" err="1">
                <a:solidFill>
                  <a:srgbClr val="9876AA"/>
                </a:solidFill>
              </a:rPr>
              <a:t>type</a:t>
            </a:r>
            <a:r>
              <a:rPr lang="mr-IN" dirty="0"/>
              <a:t>(</a:t>
            </a:r>
            <a:r>
              <a:rPr lang="mr-IN" dirty="0" err="1"/>
              <a:t>name</a:t>
            </a:r>
            <a:r>
              <a:rPr lang="mr-IN" dirty="0">
                <a:solidFill>
                  <a:srgbClr val="CC7832"/>
                </a:solidFill>
              </a:rPr>
              <a:t>: </a:t>
            </a:r>
            <a:r>
              <a:rPr lang="mr-IN" dirty="0">
                <a:solidFill>
                  <a:srgbClr val="6A8759"/>
                </a:solidFill>
              </a:rPr>
              <a:t>"</a:t>
            </a:r>
            <a:r>
              <a:rPr lang="mr-IN" dirty="0" err="1">
                <a:solidFill>
                  <a:srgbClr val="6A8759"/>
                </a:solidFill>
              </a:rPr>
              <a:t>Query</a:t>
            </a:r>
            <a:r>
              <a:rPr lang="mr-IN" dirty="0">
                <a:solidFill>
                  <a:srgbClr val="6A8759"/>
                </a:solidFill>
              </a:rPr>
              <a:t>"</a:t>
            </a:r>
            <a:r>
              <a:rPr lang="mr-IN" dirty="0"/>
              <a:t>) {</a:t>
            </a:r>
            <a:br>
              <a:rPr lang="mr-IN" dirty="0"/>
            </a:br>
            <a:r>
              <a:rPr lang="mr-IN" dirty="0"/>
              <a:t>        </a:t>
            </a:r>
            <a:r>
              <a:rPr lang="mr-IN" dirty="0" err="1">
                <a:solidFill>
                  <a:srgbClr val="9876AA"/>
                </a:solidFill>
              </a:rPr>
              <a:t>name</a:t>
            </a:r>
            <a:r>
              <a:rPr lang="mr-IN" dirty="0">
                <a:solidFill>
                  <a:srgbClr val="9876AA"/>
                </a:solidFill>
              </a:rPr>
              <a:t/>
            </a:r>
            <a:br>
              <a:rPr lang="mr-IN" dirty="0">
                <a:solidFill>
                  <a:srgbClr val="9876AA"/>
                </a:solidFill>
              </a:rPr>
            </a:br>
            <a:r>
              <a:rPr lang="mr-IN" dirty="0">
                <a:solidFill>
                  <a:srgbClr val="9876AA"/>
                </a:solidFill>
              </a:rPr>
              <a:t>        </a:t>
            </a:r>
            <a:r>
              <a:rPr lang="mr-IN" dirty="0" err="1">
                <a:solidFill>
                  <a:srgbClr val="9876AA"/>
                </a:solidFill>
              </a:rPr>
              <a:t>fields</a:t>
            </a:r>
            <a:r>
              <a:rPr lang="mr-IN" dirty="0">
                <a:solidFill>
                  <a:srgbClr val="9876AA"/>
                </a:solidFill>
              </a:rPr>
              <a:t> </a:t>
            </a:r>
            <a:r>
              <a:rPr lang="mr-IN" dirty="0"/>
              <a:t>{</a:t>
            </a:r>
            <a:br>
              <a:rPr lang="mr-IN" dirty="0"/>
            </a:br>
            <a:r>
              <a:rPr lang="mr-IN" dirty="0"/>
              <a:t>            </a:t>
            </a:r>
            <a:r>
              <a:rPr lang="mr-IN" dirty="0" err="1">
                <a:solidFill>
                  <a:srgbClr val="9876AA"/>
                </a:solidFill>
              </a:rPr>
              <a:t>name</a:t>
            </a:r>
            <a:r>
              <a:rPr lang="mr-IN" dirty="0">
                <a:solidFill>
                  <a:srgbClr val="9876AA"/>
                </a:solidFill>
              </a:rPr>
              <a:t/>
            </a:r>
            <a:br>
              <a:rPr lang="mr-IN" dirty="0">
                <a:solidFill>
                  <a:srgbClr val="9876AA"/>
                </a:solidFill>
              </a:rPr>
            </a:br>
            <a:r>
              <a:rPr lang="mr-IN" dirty="0">
                <a:solidFill>
                  <a:srgbClr val="9876AA"/>
                </a:solidFill>
              </a:rPr>
              <a:t>            </a:t>
            </a:r>
            <a:r>
              <a:rPr lang="mr-IN" dirty="0" err="1">
                <a:solidFill>
                  <a:srgbClr val="9876AA"/>
                </a:solidFill>
              </a:rPr>
              <a:t>args</a:t>
            </a:r>
            <a:r>
              <a:rPr lang="mr-IN" dirty="0">
                <a:solidFill>
                  <a:srgbClr val="9876AA"/>
                </a:solidFill>
              </a:rPr>
              <a:t> </a:t>
            </a:r>
            <a:r>
              <a:rPr lang="mr-IN" dirty="0"/>
              <a:t>{</a:t>
            </a:r>
            <a:br>
              <a:rPr lang="mr-IN" dirty="0"/>
            </a:br>
            <a:r>
              <a:rPr lang="mr-IN" dirty="0"/>
              <a:t>                </a:t>
            </a:r>
            <a:r>
              <a:rPr lang="mr-IN" dirty="0" err="1">
                <a:solidFill>
                  <a:srgbClr val="9876AA"/>
                </a:solidFill>
              </a:rPr>
              <a:t>name</a:t>
            </a:r>
            <a:r>
              <a:rPr lang="mr-IN" dirty="0">
                <a:solidFill>
                  <a:srgbClr val="9876AA"/>
                </a:solidFill>
              </a:rPr>
              <a:t/>
            </a:r>
            <a:br>
              <a:rPr lang="mr-IN" dirty="0">
                <a:solidFill>
                  <a:srgbClr val="9876AA"/>
                </a:solidFill>
              </a:rPr>
            </a:br>
            <a:r>
              <a:rPr lang="mr-IN" dirty="0">
                <a:solidFill>
                  <a:srgbClr val="9876AA"/>
                </a:solidFill>
              </a:rPr>
              <a:t>            </a:t>
            </a:r>
            <a:r>
              <a:rPr lang="mr-IN" dirty="0"/>
              <a:t>}</a:t>
            </a:r>
            <a:br>
              <a:rPr lang="mr-IN" dirty="0"/>
            </a:br>
            <a:r>
              <a:rPr lang="mr-IN" dirty="0"/>
              <a:t>        }</a:t>
            </a:r>
            <a:br>
              <a:rPr lang="mr-IN" dirty="0"/>
            </a:br>
            <a:r>
              <a:rPr lang="mr-IN" dirty="0"/>
              <a:t>    }</a:t>
            </a:r>
            <a:br>
              <a:rPr lang="mr-IN" dirty="0"/>
            </a:br>
            <a:r>
              <a:rPr lang="mr-IN" dirty="0"/>
              <a:t>}</a:t>
            </a:r>
            <a:br>
              <a:rPr lang="mr-IN" dirty="0"/>
            </a:br>
            <a:endParaRPr lang="nl-NL" dirty="0"/>
          </a:p>
        </p:txBody>
      </p:sp>
      <p:sp>
        <p:nvSpPr>
          <p:cNvPr id="7" name="Tijdelijke aanduiding voor tekst 2"/>
          <p:cNvSpPr txBox="1">
            <a:spLocks/>
          </p:cNvSpPr>
          <p:nvPr/>
        </p:nvSpPr>
        <p:spPr>
          <a:xfrm>
            <a:off x="4883700" y="1732547"/>
            <a:ext cx="8520600" cy="283632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</a:pPr>
            <a:r>
              <a:rPr lang="mr-IN" dirty="0"/>
              <a:t>{</a:t>
            </a:r>
            <a:br>
              <a:rPr lang="mr-IN" dirty="0"/>
            </a:br>
            <a:r>
              <a:rPr lang="mr-IN" dirty="0"/>
              <a:t>  </a:t>
            </a:r>
            <a:r>
              <a:rPr lang="mr-IN" dirty="0">
                <a:solidFill>
                  <a:srgbClr val="9876AA"/>
                </a:solidFill>
              </a:rPr>
              <a:t>"</a:t>
            </a:r>
            <a:r>
              <a:rPr lang="mr-IN" dirty="0" err="1">
                <a:solidFill>
                  <a:srgbClr val="9876AA"/>
                </a:solidFill>
              </a:rPr>
              <a:t>data</a:t>
            </a:r>
            <a:r>
              <a:rPr lang="mr-IN" dirty="0">
                <a:solidFill>
                  <a:srgbClr val="9876AA"/>
                </a:solidFill>
              </a:rPr>
              <a:t>"</a:t>
            </a:r>
            <a:r>
              <a:rPr lang="mr-IN" dirty="0">
                <a:solidFill>
                  <a:srgbClr val="CC7832"/>
                </a:solidFill>
              </a:rPr>
              <a:t>: </a:t>
            </a:r>
            <a:r>
              <a:rPr lang="mr-IN" dirty="0"/>
              <a:t>{</a:t>
            </a:r>
            <a:br>
              <a:rPr lang="mr-IN" dirty="0"/>
            </a:br>
            <a:r>
              <a:rPr lang="mr-IN" dirty="0"/>
              <a:t>    </a:t>
            </a:r>
            <a:r>
              <a:rPr lang="mr-IN" dirty="0">
                <a:solidFill>
                  <a:srgbClr val="9876AA"/>
                </a:solidFill>
              </a:rPr>
              <a:t>"__</a:t>
            </a:r>
            <a:r>
              <a:rPr lang="mr-IN" dirty="0" err="1">
                <a:solidFill>
                  <a:srgbClr val="9876AA"/>
                </a:solidFill>
              </a:rPr>
              <a:t>type</a:t>
            </a:r>
            <a:r>
              <a:rPr lang="mr-IN" dirty="0">
                <a:solidFill>
                  <a:srgbClr val="9876AA"/>
                </a:solidFill>
              </a:rPr>
              <a:t>"</a:t>
            </a:r>
            <a:r>
              <a:rPr lang="mr-IN" dirty="0">
                <a:solidFill>
                  <a:srgbClr val="CC7832"/>
                </a:solidFill>
              </a:rPr>
              <a:t>: </a:t>
            </a:r>
            <a:r>
              <a:rPr lang="mr-IN" dirty="0"/>
              <a:t>{</a:t>
            </a:r>
            <a:br>
              <a:rPr lang="mr-IN" dirty="0"/>
            </a:br>
            <a:r>
              <a:rPr lang="mr-IN" dirty="0"/>
              <a:t>      </a:t>
            </a:r>
            <a:r>
              <a:rPr lang="mr-IN" dirty="0">
                <a:solidFill>
                  <a:srgbClr val="9876AA"/>
                </a:solidFill>
              </a:rPr>
              <a:t>"</a:t>
            </a:r>
            <a:r>
              <a:rPr lang="mr-IN" dirty="0" err="1">
                <a:solidFill>
                  <a:srgbClr val="9876AA"/>
                </a:solidFill>
              </a:rPr>
              <a:t>name</a:t>
            </a:r>
            <a:r>
              <a:rPr lang="mr-IN" dirty="0">
                <a:solidFill>
                  <a:srgbClr val="9876AA"/>
                </a:solidFill>
              </a:rPr>
              <a:t>"</a:t>
            </a:r>
            <a:r>
              <a:rPr lang="mr-IN" dirty="0">
                <a:solidFill>
                  <a:srgbClr val="CC7832"/>
                </a:solidFill>
              </a:rPr>
              <a:t>: </a:t>
            </a:r>
            <a:r>
              <a:rPr lang="mr-IN" dirty="0">
                <a:solidFill>
                  <a:srgbClr val="6A8759"/>
                </a:solidFill>
              </a:rPr>
              <a:t>"</a:t>
            </a:r>
            <a:r>
              <a:rPr lang="mr-IN" dirty="0" err="1">
                <a:solidFill>
                  <a:srgbClr val="6A8759"/>
                </a:solidFill>
              </a:rPr>
              <a:t>Query</a:t>
            </a:r>
            <a:r>
              <a:rPr lang="mr-IN" dirty="0">
                <a:solidFill>
                  <a:srgbClr val="6A8759"/>
                </a:solidFill>
              </a:rPr>
              <a:t>"</a:t>
            </a:r>
            <a:r>
              <a:rPr lang="mr-IN" dirty="0">
                <a:solidFill>
                  <a:srgbClr val="CC7832"/>
                </a:solidFill>
              </a:rPr>
              <a:t>,</a:t>
            </a:r>
            <a:br>
              <a:rPr lang="mr-IN" dirty="0">
                <a:solidFill>
                  <a:srgbClr val="CC7832"/>
                </a:solidFill>
              </a:rPr>
            </a:br>
            <a:r>
              <a:rPr lang="mr-IN" dirty="0">
                <a:solidFill>
                  <a:srgbClr val="CC7832"/>
                </a:solidFill>
              </a:rPr>
              <a:t>      </a:t>
            </a:r>
            <a:r>
              <a:rPr lang="mr-IN" dirty="0">
                <a:solidFill>
                  <a:srgbClr val="9876AA"/>
                </a:solidFill>
              </a:rPr>
              <a:t>"</a:t>
            </a:r>
            <a:r>
              <a:rPr lang="mr-IN" dirty="0" err="1">
                <a:solidFill>
                  <a:srgbClr val="9876AA"/>
                </a:solidFill>
              </a:rPr>
              <a:t>fields</a:t>
            </a:r>
            <a:r>
              <a:rPr lang="mr-IN" dirty="0">
                <a:solidFill>
                  <a:srgbClr val="9876AA"/>
                </a:solidFill>
              </a:rPr>
              <a:t>"</a:t>
            </a:r>
            <a:r>
              <a:rPr lang="mr-IN" dirty="0">
                <a:solidFill>
                  <a:srgbClr val="CC7832"/>
                </a:solidFill>
              </a:rPr>
              <a:t>: </a:t>
            </a:r>
            <a:r>
              <a:rPr lang="mr-IN" dirty="0"/>
              <a:t>[</a:t>
            </a:r>
            <a:br>
              <a:rPr lang="mr-IN" dirty="0"/>
            </a:br>
            <a:r>
              <a:rPr lang="mr-IN" dirty="0"/>
              <a:t>        {</a:t>
            </a:r>
            <a:br>
              <a:rPr lang="mr-IN" dirty="0"/>
            </a:br>
            <a:r>
              <a:rPr lang="mr-IN" dirty="0"/>
              <a:t>          </a:t>
            </a:r>
            <a:r>
              <a:rPr lang="mr-IN" dirty="0">
                <a:solidFill>
                  <a:srgbClr val="9876AA"/>
                </a:solidFill>
              </a:rPr>
              <a:t>"</a:t>
            </a:r>
            <a:r>
              <a:rPr lang="mr-IN" dirty="0" err="1">
                <a:solidFill>
                  <a:srgbClr val="9876AA"/>
                </a:solidFill>
              </a:rPr>
              <a:t>name</a:t>
            </a:r>
            <a:r>
              <a:rPr lang="mr-IN" dirty="0">
                <a:solidFill>
                  <a:srgbClr val="9876AA"/>
                </a:solidFill>
              </a:rPr>
              <a:t>"</a:t>
            </a:r>
            <a:r>
              <a:rPr lang="mr-IN" dirty="0">
                <a:solidFill>
                  <a:srgbClr val="CC7832"/>
                </a:solidFill>
              </a:rPr>
              <a:t>: </a:t>
            </a:r>
            <a:r>
              <a:rPr lang="mr-IN" dirty="0">
                <a:solidFill>
                  <a:srgbClr val="6A8759"/>
                </a:solidFill>
              </a:rPr>
              <a:t>"</a:t>
            </a:r>
            <a:r>
              <a:rPr lang="mr-IN" dirty="0" err="1">
                <a:solidFill>
                  <a:srgbClr val="6A8759"/>
                </a:solidFill>
              </a:rPr>
              <a:t>order</a:t>
            </a:r>
            <a:r>
              <a:rPr lang="mr-IN" dirty="0">
                <a:solidFill>
                  <a:srgbClr val="6A8759"/>
                </a:solidFill>
              </a:rPr>
              <a:t>"</a:t>
            </a:r>
            <a:r>
              <a:rPr lang="mr-IN" dirty="0">
                <a:solidFill>
                  <a:srgbClr val="CC7832"/>
                </a:solidFill>
              </a:rPr>
              <a:t>,</a:t>
            </a:r>
            <a:br>
              <a:rPr lang="mr-IN" dirty="0">
                <a:solidFill>
                  <a:srgbClr val="CC7832"/>
                </a:solidFill>
              </a:rPr>
            </a:br>
            <a:r>
              <a:rPr lang="mr-IN" dirty="0">
                <a:solidFill>
                  <a:srgbClr val="CC7832"/>
                </a:solidFill>
              </a:rPr>
              <a:t>          </a:t>
            </a:r>
            <a:r>
              <a:rPr lang="mr-IN" dirty="0">
                <a:solidFill>
                  <a:srgbClr val="9876AA"/>
                </a:solidFill>
              </a:rPr>
              <a:t>"</a:t>
            </a:r>
            <a:r>
              <a:rPr lang="mr-IN" dirty="0" err="1">
                <a:solidFill>
                  <a:srgbClr val="9876AA"/>
                </a:solidFill>
              </a:rPr>
              <a:t>args</a:t>
            </a:r>
            <a:r>
              <a:rPr lang="mr-IN" dirty="0">
                <a:solidFill>
                  <a:srgbClr val="9876AA"/>
                </a:solidFill>
              </a:rPr>
              <a:t>"</a:t>
            </a:r>
            <a:r>
              <a:rPr lang="mr-IN" dirty="0">
                <a:solidFill>
                  <a:srgbClr val="CC7832"/>
                </a:solidFill>
              </a:rPr>
              <a:t>: </a:t>
            </a:r>
            <a:r>
              <a:rPr lang="mr-IN" dirty="0"/>
              <a:t>[</a:t>
            </a:r>
            <a:br>
              <a:rPr lang="mr-IN" dirty="0"/>
            </a:br>
            <a:r>
              <a:rPr lang="mr-IN" dirty="0"/>
              <a:t>            {</a:t>
            </a:r>
            <a:br>
              <a:rPr lang="mr-IN" dirty="0"/>
            </a:br>
            <a:r>
              <a:rPr lang="mr-IN" dirty="0"/>
              <a:t>              </a:t>
            </a:r>
            <a:r>
              <a:rPr lang="mr-IN" dirty="0">
                <a:solidFill>
                  <a:srgbClr val="9876AA"/>
                </a:solidFill>
              </a:rPr>
              <a:t>"</a:t>
            </a:r>
            <a:r>
              <a:rPr lang="mr-IN" dirty="0" err="1">
                <a:solidFill>
                  <a:srgbClr val="9876AA"/>
                </a:solidFill>
              </a:rPr>
              <a:t>name</a:t>
            </a:r>
            <a:r>
              <a:rPr lang="mr-IN" dirty="0">
                <a:solidFill>
                  <a:srgbClr val="9876AA"/>
                </a:solidFill>
              </a:rPr>
              <a:t>"</a:t>
            </a:r>
            <a:r>
              <a:rPr lang="mr-IN" dirty="0">
                <a:solidFill>
                  <a:srgbClr val="CC7832"/>
                </a:solidFill>
              </a:rPr>
              <a:t>: </a:t>
            </a:r>
            <a:r>
              <a:rPr lang="mr-IN" dirty="0">
                <a:solidFill>
                  <a:srgbClr val="6A8759"/>
                </a:solidFill>
              </a:rPr>
              <a:t>"</a:t>
            </a:r>
            <a:r>
              <a:rPr lang="mr-IN" dirty="0" err="1">
                <a:solidFill>
                  <a:srgbClr val="6A8759"/>
                </a:solidFill>
              </a:rPr>
              <a:t>id</a:t>
            </a:r>
            <a:r>
              <a:rPr lang="mr-IN" dirty="0">
                <a:solidFill>
                  <a:srgbClr val="6A8759"/>
                </a:solidFill>
              </a:rPr>
              <a:t>"</a:t>
            </a:r>
            <a:br>
              <a:rPr lang="mr-IN" dirty="0">
                <a:solidFill>
                  <a:srgbClr val="6A8759"/>
                </a:solidFill>
              </a:rPr>
            </a:br>
            <a:r>
              <a:rPr lang="mr-IN" dirty="0">
                <a:solidFill>
                  <a:srgbClr val="6A8759"/>
                </a:solidFill>
              </a:rPr>
              <a:t>            </a:t>
            </a:r>
            <a:r>
              <a:rPr lang="mr-IN" dirty="0"/>
              <a:t>}</a:t>
            </a:r>
            <a:br>
              <a:rPr lang="mr-IN" dirty="0"/>
            </a:br>
            <a:r>
              <a:rPr lang="mr-IN" dirty="0"/>
              <a:t>          ]</a:t>
            </a:r>
            <a:br>
              <a:rPr lang="mr-IN" dirty="0"/>
            </a:br>
            <a:r>
              <a:rPr lang="mr-IN" dirty="0"/>
              <a:t>        }</a:t>
            </a:r>
            <a:br>
              <a:rPr lang="mr-IN" dirty="0"/>
            </a:br>
            <a:r>
              <a:rPr lang="mr-IN" dirty="0"/>
              <a:t>      ]</a:t>
            </a:r>
            <a:br>
              <a:rPr lang="mr-IN" dirty="0"/>
            </a:br>
            <a:r>
              <a:rPr lang="mr-IN" dirty="0"/>
              <a:t>    }</a:t>
            </a:r>
            <a:br>
              <a:rPr lang="mr-IN" dirty="0"/>
            </a:br>
            <a:r>
              <a:rPr lang="mr-IN" dirty="0"/>
              <a:t>  }</a:t>
            </a:r>
            <a:br>
              <a:rPr lang="mr-IN" dirty="0"/>
            </a:br>
            <a:r>
              <a:rPr lang="mr-IN" dirty="0"/>
              <a:t>}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06423418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/>
              <a:t>Agenda</a:t>
            </a:r>
          </a:p>
        </p:txBody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/>
              <a:t>What is </a:t>
            </a:r>
            <a:r>
              <a:rPr lang="en-GB" dirty="0" err="1"/>
              <a:t>GraphQL</a:t>
            </a:r>
            <a:endParaRPr lang="en-GB" dirty="0"/>
          </a:p>
          <a:p>
            <a:pPr lvl="0">
              <a:spcBef>
                <a:spcPts val="0"/>
              </a:spcBef>
              <a:buNone/>
            </a:pPr>
            <a:r>
              <a:rPr lang="en-GB" dirty="0"/>
              <a:t>Implementation </a:t>
            </a:r>
            <a:r>
              <a:rPr lang="en-GB" dirty="0" smtClean="0"/>
              <a:t>options / runtime</a:t>
            </a:r>
          </a:p>
          <a:p>
            <a:pPr lvl="0">
              <a:spcBef>
                <a:spcPts val="0"/>
              </a:spcBef>
              <a:buNone/>
            </a:pPr>
            <a:r>
              <a:rPr lang="en-GB" b="1" dirty="0" smtClean="0">
                <a:solidFill>
                  <a:schemeClr val="tx1"/>
                </a:solidFill>
              </a:rPr>
              <a:t>Tools</a:t>
            </a:r>
            <a:endParaRPr lang="en-GB" b="1" dirty="0">
              <a:solidFill>
                <a:schemeClr val="tx1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en-GB" dirty="0" smtClean="0"/>
              <a:t>Demo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17825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Graph</a:t>
            </a:r>
            <a:r>
              <a:rPr lang="nl-NL" i="1" dirty="0" err="1" smtClean="0"/>
              <a:t>i</a:t>
            </a:r>
            <a:r>
              <a:rPr lang="nl-NL" dirty="0" err="1" smtClean="0"/>
              <a:t>QL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nl-NL" dirty="0" smtClean="0"/>
              <a:t>Demo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49370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GraphQL</a:t>
            </a:r>
            <a:r>
              <a:rPr lang="nl-NL" dirty="0" smtClean="0"/>
              <a:t> </a:t>
            </a:r>
            <a:r>
              <a:rPr lang="nl-NL" dirty="0" err="1" smtClean="0"/>
              <a:t>Voyager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dirty="0" smtClean="0"/>
              <a:t>Demo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60901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/>
              <a:t>Agenda</a:t>
            </a:r>
          </a:p>
        </p:txBody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/>
              <a:t>What is </a:t>
            </a:r>
            <a:r>
              <a:rPr lang="en-GB" dirty="0" err="1"/>
              <a:t>GraphQL</a:t>
            </a:r>
            <a:endParaRPr lang="en-GB" dirty="0"/>
          </a:p>
          <a:p>
            <a:pPr lvl="0">
              <a:spcBef>
                <a:spcPts val="0"/>
              </a:spcBef>
              <a:buNone/>
            </a:pPr>
            <a:r>
              <a:rPr lang="en-GB" dirty="0"/>
              <a:t>Implementation options / </a:t>
            </a:r>
            <a:r>
              <a:rPr lang="en-GB" dirty="0" smtClean="0"/>
              <a:t>runtime</a:t>
            </a:r>
          </a:p>
          <a:p>
            <a:pPr lvl="0">
              <a:spcBef>
                <a:spcPts val="0"/>
              </a:spcBef>
              <a:buNone/>
            </a:pPr>
            <a:r>
              <a:rPr lang="en-GB" dirty="0" smtClean="0"/>
              <a:t>Tools</a:t>
            </a:r>
            <a:endParaRPr lang="en-GB" dirty="0"/>
          </a:p>
          <a:p>
            <a:pPr lvl="0">
              <a:spcBef>
                <a:spcPts val="0"/>
              </a:spcBef>
              <a:buNone/>
            </a:pPr>
            <a:r>
              <a:rPr lang="en-GB" b="1" dirty="0" smtClean="0">
                <a:solidFill>
                  <a:schemeClr val="tx1"/>
                </a:solidFill>
              </a:rPr>
              <a:t>Demo</a:t>
            </a:r>
            <a:endParaRPr lang="en-GB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580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Demo</a:t>
            </a:r>
          </a:p>
        </p:txBody>
      </p:sp>
      <p:sp>
        <p:nvSpPr>
          <p:cNvPr id="145" name="Shape 14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smtClean="0"/>
              <a:t>With Spring Boot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 smtClean="0"/>
              <a:t>Summary</a:t>
            </a:r>
            <a:endParaRPr lang="en-GB" dirty="0"/>
          </a:p>
        </p:txBody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/>
              <a:t>Formalized type system</a:t>
            </a:r>
          </a:p>
          <a:p>
            <a:pPr lvl="0">
              <a:spcBef>
                <a:spcPts val="0"/>
              </a:spcBef>
              <a:buNone/>
            </a:pPr>
            <a:r>
              <a:rPr lang="en-GB" dirty="0"/>
              <a:t>Introspection build </a:t>
            </a:r>
            <a:r>
              <a:rPr lang="en-GB" dirty="0" smtClean="0"/>
              <a:t>in</a:t>
            </a:r>
          </a:p>
          <a:p>
            <a:pPr lvl="0">
              <a:spcBef>
                <a:spcPts val="0"/>
              </a:spcBef>
              <a:buNone/>
            </a:pPr>
            <a:r>
              <a:rPr lang="en-GB" dirty="0" smtClean="0"/>
              <a:t>Very simple way of querying different shapes of data</a:t>
            </a:r>
          </a:p>
          <a:p>
            <a:pPr lvl="0">
              <a:spcBef>
                <a:spcPts val="0"/>
              </a:spcBef>
              <a:buNone/>
            </a:pPr>
            <a:r>
              <a:rPr lang="en-GB" dirty="0" smtClean="0"/>
              <a:t>Multiple implementation options</a:t>
            </a:r>
            <a:endParaRPr lang="en-GB" dirty="0"/>
          </a:p>
          <a:p>
            <a:pPr lvl="0">
              <a:spcBef>
                <a:spcPts val="0"/>
              </a:spcBef>
              <a:buNone/>
            </a:pPr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1821163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 smtClean="0"/>
              <a:t>Aren`t there any problems?</a:t>
            </a:r>
            <a:endParaRPr lang="en-GB" dirty="0"/>
          </a:p>
        </p:txBody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buNone/>
            </a:pPr>
            <a:r>
              <a:rPr lang="en-GB" dirty="0" smtClean="0"/>
              <a:t>Performance issue when exposing lots of aggregated data</a:t>
            </a:r>
            <a:endParaRPr lang="en-GB" dirty="0"/>
          </a:p>
          <a:p>
            <a:pPr lvl="0">
              <a:buNone/>
            </a:pPr>
            <a:r>
              <a:rPr lang="en-GB" dirty="0" smtClean="0"/>
              <a:t>Fetch </a:t>
            </a:r>
            <a:r>
              <a:rPr lang="en-GB" dirty="0"/>
              <a:t>depth </a:t>
            </a:r>
            <a:r>
              <a:rPr lang="en-GB" dirty="0" smtClean="0"/>
              <a:t>and recursive model</a:t>
            </a:r>
          </a:p>
          <a:p>
            <a:pPr lvl="0">
              <a:buNone/>
            </a:pPr>
            <a:r>
              <a:rPr lang="en-GB" dirty="0" smtClean="0"/>
              <a:t>Security not build in (easy to add OAUTH by passing headers)</a:t>
            </a:r>
          </a:p>
          <a:p>
            <a:pPr lvl="0">
              <a:spcBef>
                <a:spcPts val="0"/>
              </a:spcBef>
              <a:buNone/>
            </a:pPr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1225204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Conclusion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nl-NL" dirty="0" err="1" smtClean="0"/>
              <a:t>Brings</a:t>
            </a:r>
            <a:r>
              <a:rPr lang="nl-NL" dirty="0" smtClean="0"/>
              <a:t> a lot of </a:t>
            </a:r>
            <a:r>
              <a:rPr lang="nl-NL" dirty="0" err="1" smtClean="0"/>
              <a:t>good</a:t>
            </a:r>
            <a:r>
              <a:rPr lang="nl-NL" dirty="0" smtClean="0"/>
              <a:t> </a:t>
            </a:r>
            <a:r>
              <a:rPr lang="nl-NL" dirty="0" err="1" smtClean="0"/>
              <a:t>standards</a:t>
            </a:r>
            <a:endParaRPr lang="nl-NL" dirty="0" smtClean="0"/>
          </a:p>
          <a:p>
            <a:pPr>
              <a:buNone/>
            </a:pPr>
            <a:r>
              <a:rPr lang="nl-NL" dirty="0" err="1" smtClean="0"/>
              <a:t>Once</a:t>
            </a:r>
            <a:r>
              <a:rPr lang="nl-NL" dirty="0" smtClean="0"/>
              <a:t> </a:t>
            </a:r>
            <a:r>
              <a:rPr lang="nl-NL" dirty="0" err="1" smtClean="0"/>
              <a:t>you</a:t>
            </a:r>
            <a:r>
              <a:rPr lang="nl-NL" dirty="0" smtClean="0"/>
              <a:t> </a:t>
            </a:r>
            <a:r>
              <a:rPr lang="nl-NL" dirty="0" err="1" smtClean="0"/>
              <a:t>define</a:t>
            </a:r>
            <a:r>
              <a:rPr lang="nl-NL" dirty="0" smtClean="0"/>
              <a:t> </a:t>
            </a:r>
            <a:r>
              <a:rPr lang="nl-NL" dirty="0" err="1" smtClean="0"/>
              <a:t>the</a:t>
            </a:r>
            <a:r>
              <a:rPr lang="nl-NL" dirty="0" smtClean="0"/>
              <a:t> model, </a:t>
            </a:r>
            <a:r>
              <a:rPr lang="nl-NL" dirty="0" err="1" smtClean="0"/>
              <a:t>clients</a:t>
            </a:r>
            <a:r>
              <a:rPr lang="nl-NL" dirty="0" smtClean="0"/>
              <a:t> </a:t>
            </a:r>
            <a:r>
              <a:rPr lang="nl-NL" dirty="0" err="1" smtClean="0"/>
              <a:t>can</a:t>
            </a:r>
            <a:r>
              <a:rPr lang="nl-NL" dirty="0" smtClean="0"/>
              <a:t> </a:t>
            </a:r>
            <a:r>
              <a:rPr lang="nl-NL" dirty="0" err="1" smtClean="0"/>
              <a:t>use</a:t>
            </a:r>
            <a:r>
              <a:rPr lang="nl-NL" dirty="0" smtClean="0"/>
              <a:t> </a:t>
            </a:r>
            <a:r>
              <a:rPr lang="nl-NL" dirty="0" err="1" smtClean="0"/>
              <a:t>it</a:t>
            </a:r>
            <a:r>
              <a:rPr lang="nl-NL" dirty="0" smtClean="0"/>
              <a:t> in different </a:t>
            </a:r>
            <a:r>
              <a:rPr lang="nl-NL" dirty="0" err="1" smtClean="0"/>
              <a:t>ways</a:t>
            </a:r>
            <a:endParaRPr lang="nl-NL" dirty="0" smtClean="0"/>
          </a:p>
          <a:p>
            <a:pPr>
              <a:buNone/>
            </a:pP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75887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Links</a:t>
            </a:r>
          </a:p>
        </p:txBody>
      </p:sp>
      <p:sp>
        <p:nvSpPr>
          <p:cNvPr id="151" name="Shape 15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u="sng">
                <a:solidFill>
                  <a:schemeClr val="hlink"/>
                </a:solidFill>
                <a:hlinkClick r:id="rId3"/>
              </a:rPr>
              <a:t>http://graphql.org/learn/</a:t>
            </a:r>
          </a:p>
          <a:p>
            <a:pPr lvl="0">
              <a:spcBef>
                <a:spcPts val="0"/>
              </a:spcBef>
              <a:buNone/>
            </a:pPr>
            <a:r>
              <a:rPr lang="en-GB" u="sng">
                <a:solidFill>
                  <a:schemeClr val="hlink"/>
                </a:solidFill>
                <a:hlinkClick r:id="rId4"/>
              </a:rPr>
              <a:t>https://www.howtographql.com/</a:t>
            </a:r>
          </a:p>
          <a:p>
            <a:pPr lvl="0">
              <a:spcBef>
                <a:spcPts val="0"/>
              </a:spcBef>
              <a:buNone/>
            </a:pPr>
            <a:r>
              <a:rPr lang="en-GB" u="sng">
                <a:solidFill>
                  <a:schemeClr val="hlink"/>
                </a:solidFill>
                <a:hlinkClick r:id="rId5"/>
              </a:rPr>
              <a:t>https://github.com/graphql-java/awesome-graphql-java</a:t>
            </a:r>
          </a:p>
          <a:p>
            <a:pPr lvl="0">
              <a:spcBef>
                <a:spcPts val="0"/>
              </a:spcBef>
              <a:buNone/>
            </a:pPr>
            <a:r>
              <a:rPr lang="en-GB" u="sng">
                <a:solidFill>
                  <a:schemeClr val="hlink"/>
                </a:solidFill>
                <a:hlinkClick r:id="rId6"/>
              </a:rPr>
              <a:t>https://developers.facebook.com/docs/graph-api/using-graph-api</a:t>
            </a:r>
          </a:p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 err="1"/>
              <a:t>GraphQL</a:t>
            </a:r>
            <a:r>
              <a:rPr lang="en-GB" dirty="0"/>
              <a:t>: </a:t>
            </a:r>
            <a:r>
              <a:rPr lang="en-GB" dirty="0" smtClean="0"/>
              <a:t>as a replacement for REST?</a:t>
            </a:r>
            <a:endParaRPr lang="en-GB" dirty="0"/>
          </a:p>
        </p:txBody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 smtClean="0"/>
              <a:t>With REST you could achieve (almost) the same as with </a:t>
            </a:r>
            <a:r>
              <a:rPr lang="en-GB" dirty="0" err="1" smtClean="0"/>
              <a:t>GraphQL</a:t>
            </a:r>
            <a:endParaRPr lang="en-GB" dirty="0" smtClean="0"/>
          </a:p>
          <a:p>
            <a:pPr lvl="0">
              <a:spcBef>
                <a:spcPts val="0"/>
              </a:spcBef>
              <a:buNone/>
            </a:pPr>
            <a:r>
              <a:rPr lang="en-GB" dirty="0" smtClean="0"/>
              <a:t>Some of the challenges when building RESTful APIs</a:t>
            </a:r>
          </a:p>
          <a:p>
            <a:pPr marL="285750" indent="-285750"/>
            <a:r>
              <a:rPr lang="en-GB" dirty="0" smtClean="0"/>
              <a:t>Under/over-fetching </a:t>
            </a:r>
            <a:r>
              <a:rPr lang="en-GB" dirty="0"/>
              <a:t>of </a:t>
            </a:r>
            <a:r>
              <a:rPr lang="en-GB" dirty="0" smtClean="0"/>
              <a:t>data</a:t>
            </a:r>
          </a:p>
          <a:p>
            <a:pPr marL="285750" indent="-285750"/>
            <a:r>
              <a:rPr lang="en-GB" dirty="0" smtClean="0"/>
              <a:t>Multiple round trips when aggregating data</a:t>
            </a:r>
          </a:p>
          <a:p>
            <a:pPr marL="285750" indent="-285750"/>
            <a:r>
              <a:rPr lang="en-US" dirty="0"/>
              <a:t>No real standards </a:t>
            </a:r>
            <a:r>
              <a:rPr lang="en-US" dirty="0" smtClean="0"/>
              <a:t>(REST = architectural </a:t>
            </a:r>
            <a:r>
              <a:rPr lang="en-US" dirty="0"/>
              <a:t>style</a:t>
            </a:r>
            <a:r>
              <a:rPr lang="en-US" dirty="0" smtClean="0"/>
              <a:t>)</a:t>
            </a:r>
          </a:p>
          <a:p>
            <a:pPr marL="285750" indent="-285750"/>
            <a:r>
              <a:rPr lang="en-US" dirty="0" smtClean="0"/>
              <a:t>Naming things</a:t>
            </a:r>
            <a:endParaRPr lang="en-GB" dirty="0"/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4310" y="3068983"/>
            <a:ext cx="3530009" cy="193664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 smtClean="0"/>
              <a:t>Questions?</a:t>
            </a:r>
            <a:endParaRPr lang="en-GB" dirty="0"/>
          </a:p>
        </p:txBody>
      </p:sp>
      <p:sp>
        <p:nvSpPr>
          <p:cNvPr id="133" name="Shape 13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Consider</a:t>
            </a:r>
            <a:r>
              <a:rPr lang="nl-NL" dirty="0" smtClean="0"/>
              <a:t> </a:t>
            </a:r>
            <a:r>
              <a:rPr lang="nl-NL" dirty="0" err="1" smtClean="0"/>
              <a:t>this</a:t>
            </a:r>
            <a:r>
              <a:rPr lang="nl-NL" dirty="0" smtClean="0"/>
              <a:t> website</a:t>
            </a:r>
            <a:r>
              <a:rPr lang="mr-IN" dirty="0" smtClean="0"/>
              <a:t>…</a:t>
            </a:r>
            <a:r>
              <a:rPr lang="en-US" dirty="0" smtClean="0"/>
              <a:t>using REST (1)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700" y="1152475"/>
            <a:ext cx="5479500" cy="3427215"/>
          </a:xfrm>
          <a:prstGeom prst="rect">
            <a:avLst/>
          </a:prstGeom>
        </p:spPr>
      </p:pic>
      <p:sp>
        <p:nvSpPr>
          <p:cNvPr id="5" name="Vierkante haken 4"/>
          <p:cNvSpPr/>
          <p:nvPr/>
        </p:nvSpPr>
        <p:spPr>
          <a:xfrm>
            <a:off x="1716505" y="2799348"/>
            <a:ext cx="3617495" cy="770020"/>
          </a:xfrm>
          <a:prstGeom prst="bracketPair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Tijdelijke aanduiding voor tekst 2"/>
          <p:cNvSpPr txBox="1">
            <a:spLocks/>
          </p:cNvSpPr>
          <p:nvPr/>
        </p:nvSpPr>
        <p:spPr>
          <a:xfrm>
            <a:off x="5937819" y="1287225"/>
            <a:ext cx="3203944" cy="3416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FontTx/>
              <a:buNone/>
            </a:pPr>
            <a:r>
              <a:rPr lang="en-US" dirty="0" smtClean="0">
                <a:solidFill>
                  <a:srgbClr val="FF0000"/>
                </a:solidFill>
              </a:rPr>
              <a:t>GET /orders/4370307900</a:t>
            </a:r>
          </a:p>
          <a:p>
            <a:pPr>
              <a:buFontTx/>
              <a:buNone/>
            </a:pPr>
            <a:r>
              <a:rPr lang="en-US" dirty="0" smtClean="0">
                <a:solidFill>
                  <a:srgbClr val="808080"/>
                </a:solidFill>
              </a:rPr>
              <a:t>{</a:t>
            </a:r>
            <a:br>
              <a:rPr lang="en-US" dirty="0" smtClean="0">
                <a:solidFill>
                  <a:srgbClr val="808080"/>
                </a:solidFill>
              </a:rPr>
            </a:br>
            <a:r>
              <a:rPr lang="en-US" dirty="0" smtClean="0">
                <a:solidFill>
                  <a:srgbClr val="808080"/>
                </a:solidFill>
              </a:rPr>
              <a:t>  </a:t>
            </a:r>
            <a:r>
              <a:rPr lang="en-US" dirty="0" smtClean="0">
                <a:solidFill>
                  <a:srgbClr val="9876AA"/>
                </a:solidFill>
              </a:rPr>
              <a:t>"</a:t>
            </a:r>
            <a:r>
              <a:rPr lang="en-US" dirty="0" err="1" smtClean="0">
                <a:solidFill>
                  <a:srgbClr val="9876AA"/>
                </a:solidFill>
              </a:rPr>
              <a:t>totalPrice</a:t>
            </a:r>
            <a:r>
              <a:rPr lang="en-US" dirty="0" smtClean="0">
                <a:solidFill>
                  <a:srgbClr val="9876AA"/>
                </a:solidFill>
              </a:rPr>
              <a:t>"</a:t>
            </a:r>
            <a:r>
              <a:rPr lang="en-US" dirty="0" smtClean="0">
                <a:solidFill>
                  <a:srgbClr val="808080"/>
                </a:solidFill>
              </a:rPr>
              <a:t>: "23.93",</a:t>
            </a:r>
          </a:p>
          <a:p>
            <a:pPr>
              <a:buFontTx/>
              <a:buNone/>
            </a:pPr>
            <a:r>
              <a:rPr lang="en-US" dirty="0" smtClean="0">
                <a:solidFill>
                  <a:srgbClr val="808080"/>
                </a:solidFill>
              </a:rPr>
              <a:t>  // ... more fields</a:t>
            </a:r>
            <a:br>
              <a:rPr lang="en-US" dirty="0" smtClean="0">
                <a:solidFill>
                  <a:srgbClr val="808080"/>
                </a:solidFill>
              </a:rPr>
            </a:br>
            <a:r>
              <a:rPr lang="en-US" dirty="0" smtClean="0">
                <a:solidFill>
                  <a:srgbClr val="808080"/>
                </a:solidFill>
              </a:rPr>
              <a:t>}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81684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/>
            <a:r>
              <a:rPr lang="nl-NL" dirty="0" smtClean="0"/>
              <a:t>The </a:t>
            </a:r>
            <a:r>
              <a:rPr lang="nl-NL" dirty="0" err="1" smtClean="0"/>
              <a:t>same</a:t>
            </a:r>
            <a:r>
              <a:rPr lang="nl-NL" dirty="0" smtClean="0"/>
              <a:t> website</a:t>
            </a:r>
            <a:r>
              <a:rPr lang="mr-IN" dirty="0"/>
              <a:t>…</a:t>
            </a:r>
            <a:r>
              <a:rPr lang="en-US" dirty="0"/>
              <a:t>using </a:t>
            </a:r>
            <a:r>
              <a:rPr lang="en-US" dirty="0" err="1" smtClean="0"/>
              <a:t>GraphQL</a:t>
            </a:r>
            <a:endParaRPr lang="en-GB" dirty="0"/>
          </a:p>
        </p:txBody>
      </p:sp>
      <p:sp>
        <p:nvSpPr>
          <p:cNvPr id="73" name="Shape 7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666742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38100" marR="38100" lvl="0">
              <a:lnSpc>
                <a:spcPct val="150000"/>
              </a:lnSpc>
              <a:spcAft>
                <a:spcPts val="0"/>
              </a:spcAft>
              <a:buNone/>
            </a:pPr>
            <a:r>
              <a:rPr lang="en-US" dirty="0" smtClean="0"/>
              <a:t>Query</a:t>
            </a:r>
          </a:p>
          <a:p>
            <a:pPr marL="38100" marR="38100" lvl="0">
              <a:lnSpc>
                <a:spcPct val="150000"/>
              </a:lnSpc>
              <a:spcAft>
                <a:spcPts val="0"/>
              </a:spcAft>
              <a:buNone/>
            </a:pPr>
            <a:r>
              <a:rPr lang="mr-IN" dirty="0" smtClean="0"/>
              <a:t>{</a:t>
            </a:r>
            <a:r>
              <a:rPr lang="mr-IN" dirty="0"/>
              <a:t/>
            </a:r>
            <a:br>
              <a:rPr lang="mr-IN" dirty="0"/>
            </a:br>
            <a:r>
              <a:rPr lang="mr-IN" dirty="0" smtClean="0"/>
              <a:t>  </a:t>
            </a:r>
            <a:r>
              <a:rPr lang="en-US" dirty="0" smtClean="0"/>
              <a:t>  </a:t>
            </a:r>
            <a:r>
              <a:rPr lang="mr-IN" dirty="0" err="1" smtClean="0">
                <a:solidFill>
                  <a:srgbClr val="9876AA"/>
                </a:solidFill>
              </a:rPr>
              <a:t>order</a:t>
            </a:r>
            <a:r>
              <a:rPr lang="mr-IN" dirty="0" smtClean="0">
                <a:solidFill>
                  <a:srgbClr val="9876AA"/>
                </a:solidFill>
              </a:rPr>
              <a:t> </a:t>
            </a:r>
            <a:r>
              <a:rPr lang="mr-IN" dirty="0" smtClean="0"/>
              <a:t>(</a:t>
            </a:r>
            <a:r>
              <a:rPr lang="mr-IN" dirty="0" err="1"/>
              <a:t>id</a:t>
            </a:r>
            <a:r>
              <a:rPr lang="mr-IN" dirty="0">
                <a:solidFill>
                  <a:srgbClr val="CC7832"/>
                </a:solidFill>
              </a:rPr>
              <a:t>: </a:t>
            </a:r>
            <a:r>
              <a:rPr lang="mr-IN" dirty="0">
                <a:solidFill>
                  <a:srgbClr val="6897BB"/>
                </a:solidFill>
              </a:rPr>
              <a:t>4370307900</a:t>
            </a:r>
            <a:r>
              <a:rPr lang="mr-IN" dirty="0" smtClean="0"/>
              <a:t>) </a:t>
            </a:r>
            <a:r>
              <a:rPr lang="mr-IN" dirty="0"/>
              <a:t>{</a:t>
            </a:r>
            <a:br>
              <a:rPr lang="mr-IN" dirty="0"/>
            </a:br>
            <a:r>
              <a:rPr lang="mr-IN" dirty="0"/>
              <a:t>        </a:t>
            </a:r>
            <a:r>
              <a:rPr lang="mr-IN" dirty="0" err="1">
                <a:solidFill>
                  <a:srgbClr val="9876AA"/>
                </a:solidFill>
              </a:rPr>
              <a:t>totalPrice</a:t>
            </a:r>
            <a:r>
              <a:rPr lang="mr-IN" dirty="0">
                <a:solidFill>
                  <a:srgbClr val="9876AA"/>
                </a:solidFill>
              </a:rPr>
              <a:t/>
            </a:r>
            <a:br>
              <a:rPr lang="mr-IN" dirty="0">
                <a:solidFill>
                  <a:srgbClr val="9876AA"/>
                </a:solidFill>
              </a:rPr>
            </a:br>
            <a:r>
              <a:rPr lang="mr-IN" dirty="0">
                <a:solidFill>
                  <a:srgbClr val="9876AA"/>
                </a:solidFill>
              </a:rPr>
              <a:t>    </a:t>
            </a:r>
            <a:r>
              <a:rPr lang="mr-IN" dirty="0"/>
              <a:t>}</a:t>
            </a:r>
            <a:br>
              <a:rPr lang="mr-IN" dirty="0"/>
            </a:br>
            <a:r>
              <a:rPr lang="mr-IN" dirty="0"/>
              <a:t>}</a:t>
            </a:r>
            <a:endParaRPr dirty="0"/>
          </a:p>
        </p:txBody>
      </p:sp>
      <p:sp>
        <p:nvSpPr>
          <p:cNvPr id="4" name="Shape 73"/>
          <p:cNvSpPr txBox="1">
            <a:spLocks/>
          </p:cNvSpPr>
          <p:nvPr/>
        </p:nvSpPr>
        <p:spPr>
          <a:xfrm>
            <a:off x="4572000" y="1152475"/>
            <a:ext cx="3666742" cy="3416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8100" marR="38100">
              <a:lnSpc>
                <a:spcPct val="150000"/>
              </a:lnSpc>
              <a:spcAft>
                <a:spcPts val="0"/>
              </a:spcAft>
              <a:buFontTx/>
              <a:buNone/>
            </a:pPr>
            <a:r>
              <a:rPr lang="en-US" dirty="0" smtClean="0"/>
              <a:t>Result</a:t>
            </a:r>
          </a:p>
          <a:p>
            <a:pPr marL="38100" marR="38100">
              <a:lnSpc>
                <a:spcPct val="150000"/>
              </a:lnSpc>
              <a:spcAft>
                <a:spcPts val="0"/>
              </a:spcAft>
              <a:buFontTx/>
              <a:buNone/>
            </a:pPr>
            <a:r>
              <a:rPr lang="mr-IN" dirty="0" smtClean="0"/>
              <a:t>{</a:t>
            </a:r>
            <a:r>
              <a:rPr lang="mr-IN" dirty="0"/>
              <a:t/>
            </a:r>
            <a:br>
              <a:rPr lang="mr-IN" dirty="0"/>
            </a:br>
            <a:r>
              <a:rPr lang="mr-IN" dirty="0"/>
              <a:t>  </a:t>
            </a:r>
            <a:r>
              <a:rPr lang="mr-IN" dirty="0">
                <a:solidFill>
                  <a:srgbClr val="9876AA"/>
                </a:solidFill>
              </a:rPr>
              <a:t>"</a:t>
            </a:r>
            <a:r>
              <a:rPr lang="mr-IN" dirty="0" err="1">
                <a:solidFill>
                  <a:srgbClr val="9876AA"/>
                </a:solidFill>
              </a:rPr>
              <a:t>data</a:t>
            </a:r>
            <a:r>
              <a:rPr lang="mr-IN" dirty="0">
                <a:solidFill>
                  <a:srgbClr val="9876AA"/>
                </a:solidFill>
              </a:rPr>
              <a:t>"</a:t>
            </a:r>
            <a:r>
              <a:rPr lang="mr-IN" dirty="0">
                <a:solidFill>
                  <a:srgbClr val="CC7832"/>
                </a:solidFill>
              </a:rPr>
              <a:t>: </a:t>
            </a:r>
            <a:r>
              <a:rPr lang="mr-IN" dirty="0"/>
              <a:t>{</a:t>
            </a:r>
            <a:br>
              <a:rPr lang="mr-IN" dirty="0"/>
            </a:br>
            <a:r>
              <a:rPr lang="mr-IN" dirty="0"/>
              <a:t>    </a:t>
            </a:r>
            <a:r>
              <a:rPr lang="mr-IN" dirty="0">
                <a:solidFill>
                  <a:srgbClr val="9876AA"/>
                </a:solidFill>
              </a:rPr>
              <a:t>"</a:t>
            </a:r>
            <a:r>
              <a:rPr lang="mr-IN" dirty="0" err="1" smtClean="0">
                <a:solidFill>
                  <a:srgbClr val="9876AA"/>
                </a:solidFill>
              </a:rPr>
              <a:t>order</a:t>
            </a:r>
            <a:r>
              <a:rPr lang="mr-IN" dirty="0" smtClean="0">
                <a:solidFill>
                  <a:srgbClr val="9876AA"/>
                </a:solidFill>
              </a:rPr>
              <a:t>"</a:t>
            </a:r>
            <a:r>
              <a:rPr lang="mr-IN" dirty="0" smtClean="0">
                <a:solidFill>
                  <a:srgbClr val="CC7832"/>
                </a:solidFill>
              </a:rPr>
              <a:t>: </a:t>
            </a:r>
            <a:r>
              <a:rPr lang="mr-IN" dirty="0"/>
              <a:t>{</a:t>
            </a:r>
            <a:br>
              <a:rPr lang="mr-IN" dirty="0"/>
            </a:br>
            <a:r>
              <a:rPr lang="mr-IN" dirty="0"/>
              <a:t>      </a:t>
            </a:r>
            <a:r>
              <a:rPr lang="mr-IN" dirty="0">
                <a:solidFill>
                  <a:srgbClr val="9876AA"/>
                </a:solidFill>
              </a:rPr>
              <a:t>"</a:t>
            </a:r>
            <a:r>
              <a:rPr lang="mr-IN" dirty="0" err="1">
                <a:solidFill>
                  <a:srgbClr val="9876AA"/>
                </a:solidFill>
              </a:rPr>
              <a:t>totalPrice</a:t>
            </a:r>
            <a:r>
              <a:rPr lang="mr-IN" dirty="0">
                <a:solidFill>
                  <a:srgbClr val="9876AA"/>
                </a:solidFill>
              </a:rPr>
              <a:t>"</a:t>
            </a:r>
            <a:r>
              <a:rPr lang="mr-IN" dirty="0">
                <a:solidFill>
                  <a:srgbClr val="CC7832"/>
                </a:solidFill>
              </a:rPr>
              <a:t>: </a:t>
            </a:r>
            <a:r>
              <a:rPr lang="mr-IN" dirty="0" smtClean="0">
                <a:solidFill>
                  <a:srgbClr val="6A8759"/>
                </a:solidFill>
              </a:rPr>
              <a:t>”</a:t>
            </a:r>
            <a:r>
              <a:rPr lang="en-US" dirty="0" smtClean="0">
                <a:solidFill>
                  <a:srgbClr val="6A8759"/>
                </a:solidFill>
              </a:rPr>
              <a:t>23</a:t>
            </a:r>
            <a:r>
              <a:rPr lang="mr-IN" dirty="0" smtClean="0">
                <a:solidFill>
                  <a:srgbClr val="6A8759"/>
                </a:solidFill>
              </a:rPr>
              <a:t>.9</a:t>
            </a:r>
            <a:r>
              <a:rPr lang="en-US" dirty="0" smtClean="0">
                <a:solidFill>
                  <a:srgbClr val="6A8759"/>
                </a:solidFill>
              </a:rPr>
              <a:t>3</a:t>
            </a:r>
            <a:r>
              <a:rPr lang="mr-IN" dirty="0" smtClean="0">
                <a:solidFill>
                  <a:srgbClr val="6A8759"/>
                </a:solidFill>
              </a:rPr>
              <a:t>"</a:t>
            </a:r>
            <a:r>
              <a:rPr lang="mr-IN" dirty="0">
                <a:solidFill>
                  <a:srgbClr val="6A8759"/>
                </a:solidFill>
              </a:rPr>
              <a:t/>
            </a:r>
            <a:br>
              <a:rPr lang="mr-IN" dirty="0">
                <a:solidFill>
                  <a:srgbClr val="6A8759"/>
                </a:solidFill>
              </a:rPr>
            </a:br>
            <a:r>
              <a:rPr lang="mr-IN" dirty="0">
                <a:solidFill>
                  <a:srgbClr val="6A8759"/>
                </a:solidFill>
              </a:rPr>
              <a:t>    </a:t>
            </a:r>
            <a:r>
              <a:rPr lang="mr-IN" dirty="0"/>
              <a:t>}</a:t>
            </a:r>
            <a:br>
              <a:rPr lang="mr-IN" dirty="0"/>
            </a:br>
            <a:r>
              <a:rPr lang="mr-IN" dirty="0"/>
              <a:t>  }</a:t>
            </a:r>
            <a:br>
              <a:rPr lang="mr-IN" dirty="0"/>
            </a:br>
            <a:r>
              <a:rPr lang="mr-IN" dirty="0"/>
              <a:t>}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Consider</a:t>
            </a:r>
            <a:r>
              <a:rPr lang="nl-NL" dirty="0" smtClean="0"/>
              <a:t> </a:t>
            </a:r>
            <a:r>
              <a:rPr lang="nl-NL" dirty="0" err="1" smtClean="0"/>
              <a:t>this</a:t>
            </a:r>
            <a:r>
              <a:rPr lang="nl-NL" dirty="0" smtClean="0"/>
              <a:t> website</a:t>
            </a:r>
            <a:r>
              <a:rPr lang="mr-IN" dirty="0" smtClean="0"/>
              <a:t>…</a:t>
            </a:r>
            <a:r>
              <a:rPr lang="en-US" dirty="0" smtClean="0"/>
              <a:t>using REST (2)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700" y="1152475"/>
            <a:ext cx="5479500" cy="3427215"/>
          </a:xfrm>
          <a:prstGeom prst="rect">
            <a:avLst/>
          </a:prstGeom>
        </p:spPr>
      </p:pic>
      <p:sp>
        <p:nvSpPr>
          <p:cNvPr id="5" name="Vierkante haken 4"/>
          <p:cNvSpPr/>
          <p:nvPr/>
        </p:nvSpPr>
        <p:spPr>
          <a:xfrm>
            <a:off x="1716505" y="2799348"/>
            <a:ext cx="3617495" cy="770020"/>
          </a:xfrm>
          <a:prstGeom prst="bracketPair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Tijdelijke aanduiding voor tekst 2"/>
          <p:cNvSpPr txBox="1">
            <a:spLocks/>
          </p:cNvSpPr>
          <p:nvPr/>
        </p:nvSpPr>
        <p:spPr>
          <a:xfrm>
            <a:off x="5993224" y="1287225"/>
            <a:ext cx="3203944" cy="3416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FontTx/>
              <a:buNone/>
            </a:pPr>
            <a:r>
              <a:rPr lang="en-US" dirty="0" smtClean="0">
                <a:solidFill>
                  <a:srgbClr val="FF0000"/>
                </a:solidFill>
              </a:rPr>
              <a:t>GET /orders/4370307900</a:t>
            </a:r>
          </a:p>
          <a:p>
            <a:pPr>
              <a:buNone/>
            </a:pPr>
            <a:r>
              <a:rPr lang="en-US" dirty="0">
                <a:solidFill>
                  <a:srgbClr val="00B0F0"/>
                </a:solidFill>
              </a:rPr>
              <a:t>GET /shipments/345</a:t>
            </a:r>
          </a:p>
          <a:p>
            <a:pPr>
              <a:buNone/>
            </a:pPr>
            <a:r>
              <a:rPr lang="en-US" dirty="0">
                <a:solidFill>
                  <a:srgbClr val="00B0F0"/>
                </a:solidFill>
              </a:rPr>
              <a:t>GET /</a:t>
            </a:r>
            <a:r>
              <a:rPr lang="en-US" dirty="0" smtClean="0">
                <a:solidFill>
                  <a:srgbClr val="00B0F0"/>
                </a:solidFill>
              </a:rPr>
              <a:t>shipments/345</a:t>
            </a:r>
            <a:endParaRPr lang="en-US" dirty="0" smtClean="0">
              <a:solidFill>
                <a:schemeClr val="accent4"/>
              </a:solidFill>
            </a:endParaRPr>
          </a:p>
          <a:p>
            <a:pPr>
              <a:buFontTx/>
              <a:buNone/>
            </a:pPr>
            <a:r>
              <a:rPr lang="en-US" dirty="0" smtClean="0">
                <a:solidFill>
                  <a:schemeClr val="accent4"/>
                </a:solidFill>
              </a:rPr>
              <a:t>GET /products/123</a:t>
            </a:r>
          </a:p>
          <a:p>
            <a:pPr>
              <a:buNone/>
            </a:pPr>
            <a:r>
              <a:rPr lang="en-US" dirty="0">
                <a:solidFill>
                  <a:schemeClr val="accent4"/>
                </a:solidFill>
              </a:rPr>
              <a:t>GET /</a:t>
            </a:r>
            <a:r>
              <a:rPr lang="en-US" dirty="0" smtClean="0">
                <a:solidFill>
                  <a:schemeClr val="accent4"/>
                </a:solidFill>
              </a:rPr>
              <a:t>products/234</a:t>
            </a:r>
          </a:p>
        </p:txBody>
      </p:sp>
      <p:sp>
        <p:nvSpPr>
          <p:cNvPr id="8" name="Vierkante haken 7"/>
          <p:cNvSpPr/>
          <p:nvPr/>
        </p:nvSpPr>
        <p:spPr>
          <a:xfrm>
            <a:off x="3179133" y="2799348"/>
            <a:ext cx="1520456" cy="788019"/>
          </a:xfrm>
          <a:prstGeom prst="bracketPair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Vierkante haken 8"/>
          <p:cNvSpPr/>
          <p:nvPr/>
        </p:nvSpPr>
        <p:spPr>
          <a:xfrm>
            <a:off x="3381157" y="3242930"/>
            <a:ext cx="544960" cy="292904"/>
          </a:xfrm>
          <a:prstGeom prst="bracketPair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0" name="Vierkante haken 9"/>
          <p:cNvSpPr/>
          <p:nvPr/>
        </p:nvSpPr>
        <p:spPr>
          <a:xfrm>
            <a:off x="4019570" y="2902688"/>
            <a:ext cx="456737" cy="633146"/>
          </a:xfrm>
          <a:prstGeom prst="bracketPair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53305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9" grpId="0" animBg="1"/>
      <p:bldP spid="1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With REST we can solve this!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311699" y="1152475"/>
            <a:ext cx="9076849" cy="3416400"/>
          </a:xfrm>
        </p:spPr>
        <p:txBody>
          <a:bodyPr/>
          <a:lstStyle/>
          <a:p>
            <a:pPr>
              <a:buNone/>
            </a:pPr>
            <a:r>
              <a:rPr lang="en-US" dirty="0" smtClean="0"/>
              <a:t>Expand parameter (leads to over-fetching)</a:t>
            </a:r>
          </a:p>
          <a:p>
            <a:pPr>
              <a:buNone/>
            </a:pPr>
            <a:r>
              <a:rPr lang="en-US" sz="1600" i="1" dirty="0" smtClean="0"/>
              <a:t>GET /orders/4370307900?</a:t>
            </a:r>
            <a:r>
              <a:rPr lang="en-US" sz="1600" b="1" dirty="0" smtClean="0">
                <a:solidFill>
                  <a:schemeClr val="tx1"/>
                </a:solidFill>
              </a:rPr>
              <a:t>expand=</a:t>
            </a:r>
            <a:r>
              <a:rPr lang="en-US" sz="1600" b="1" dirty="0" err="1" smtClean="0">
                <a:solidFill>
                  <a:schemeClr val="tx1"/>
                </a:solidFill>
              </a:rPr>
              <a:t>product,shipment</a:t>
            </a:r>
            <a:endParaRPr lang="en-US" sz="1600" b="1" dirty="0" smtClean="0">
              <a:solidFill>
                <a:schemeClr val="tx1"/>
              </a:solidFill>
            </a:endParaRPr>
          </a:p>
          <a:p>
            <a:pPr>
              <a:buNone/>
            </a:pPr>
            <a:r>
              <a:rPr lang="mr-IN" dirty="0" smtClean="0"/>
              <a:t>…</a:t>
            </a:r>
            <a:r>
              <a:rPr lang="en-US" dirty="0" smtClean="0"/>
              <a:t>or</a:t>
            </a:r>
            <a:r>
              <a:rPr lang="mr-IN" dirty="0" smtClean="0"/>
              <a:t>…</a:t>
            </a:r>
            <a:endParaRPr lang="en-US" dirty="0" smtClean="0"/>
          </a:p>
          <a:p>
            <a:pPr>
              <a:buNone/>
            </a:pPr>
            <a:r>
              <a:rPr lang="en-US" dirty="0" smtClean="0"/>
              <a:t>Fields parameter (yay!)</a:t>
            </a:r>
          </a:p>
          <a:p>
            <a:pPr>
              <a:buNone/>
            </a:pPr>
            <a:r>
              <a:rPr lang="en-US" sz="1600" i="1" dirty="0" smtClean="0"/>
              <a:t>GET /orders/4370307900?</a:t>
            </a:r>
            <a:r>
              <a:rPr lang="en-US" sz="1600" b="1" dirty="0" smtClean="0">
                <a:solidFill>
                  <a:schemeClr val="tx1"/>
                </a:solidFill>
              </a:rPr>
              <a:t>fields=</a:t>
            </a:r>
            <a:r>
              <a:rPr lang="en-US" sz="1600" b="1" dirty="0" err="1" smtClean="0">
                <a:solidFill>
                  <a:schemeClr val="tx1"/>
                </a:solidFill>
              </a:rPr>
              <a:t>totalPrice,orderItems</a:t>
            </a:r>
            <a:r>
              <a:rPr lang="en-US" sz="1600" b="1" dirty="0" smtClean="0">
                <a:solidFill>
                  <a:schemeClr val="tx1"/>
                </a:solidFill>
              </a:rPr>
              <a:t>(product(</a:t>
            </a:r>
            <a:r>
              <a:rPr lang="en-US" sz="1600" b="1" dirty="0" err="1" smtClean="0">
                <a:solidFill>
                  <a:schemeClr val="tx1"/>
                </a:solidFill>
              </a:rPr>
              <a:t>imageUrl</a:t>
            </a:r>
            <a:r>
              <a:rPr lang="en-US" sz="1600" b="1" dirty="0" smtClean="0">
                <a:solidFill>
                  <a:schemeClr val="tx1"/>
                </a:solidFill>
              </a:rPr>
              <a:t>),shipment(status))</a:t>
            </a:r>
          </a:p>
          <a:p>
            <a:pPr>
              <a:buNone/>
            </a:pPr>
            <a:endParaRPr lang="en-US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953115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2624</TotalTime>
  <Words>1050</Words>
  <Application>Microsoft Macintosh PowerPoint</Application>
  <PresentationFormat>Diavoorstelling (16:9)</PresentationFormat>
  <Paragraphs>272</Paragraphs>
  <Slides>50</Slides>
  <Notes>30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1</vt:i4>
      </vt:variant>
      <vt:variant>
        <vt:lpstr>Thema</vt:lpstr>
      </vt:variant>
      <vt:variant>
        <vt:i4>1</vt:i4>
      </vt:variant>
      <vt:variant>
        <vt:lpstr>Diatitels</vt:lpstr>
      </vt:variant>
      <vt:variant>
        <vt:i4>50</vt:i4>
      </vt:variant>
    </vt:vector>
  </HeadingPairs>
  <TitlesOfParts>
    <vt:vector size="52" baseType="lpstr">
      <vt:lpstr>Arial</vt:lpstr>
      <vt:lpstr>Simple Dark</vt:lpstr>
      <vt:lpstr>PowerPoint-presentatie</vt:lpstr>
      <vt:lpstr>Agenda</vt:lpstr>
      <vt:lpstr>What is GraphQL</vt:lpstr>
      <vt:lpstr>GraphQL: who is using it… to name a few?</vt:lpstr>
      <vt:lpstr>GraphQL: as a replacement for REST?</vt:lpstr>
      <vt:lpstr>Consider this website…using REST (1)</vt:lpstr>
      <vt:lpstr>The same website…using GraphQL</vt:lpstr>
      <vt:lpstr>Consider this website…using REST (2)</vt:lpstr>
      <vt:lpstr>With REST we can solve this!</vt:lpstr>
      <vt:lpstr>But…</vt:lpstr>
      <vt:lpstr>The same website…using GraphQL</vt:lpstr>
      <vt:lpstr>GraphQL schema definition options</vt:lpstr>
      <vt:lpstr>GraphQL schema: ROOT (build-in) types</vt:lpstr>
      <vt:lpstr>GraphQL schema: type definition 1/3</vt:lpstr>
      <vt:lpstr>GraphQL schema: type definition 2/3</vt:lpstr>
      <vt:lpstr>GraphQL schema: type definition 3/3</vt:lpstr>
      <vt:lpstr>GraphQL schema: model the shape of your data</vt:lpstr>
      <vt:lpstr>GraphQL schema: Query type</vt:lpstr>
      <vt:lpstr>Agenda</vt:lpstr>
      <vt:lpstr>GraphQL: what do you implement</vt:lpstr>
      <vt:lpstr>GraphQL runtime(s)</vt:lpstr>
      <vt:lpstr>GraphQL Java, the players…</vt:lpstr>
      <vt:lpstr>GraphQL Java: developing the schema</vt:lpstr>
      <vt:lpstr>GraphQL Java: code-first, builder style</vt:lpstr>
      <vt:lpstr>GraphQL Java: code-first, reusable type</vt:lpstr>
      <vt:lpstr>GraphQL Java: DataFetcher (field resolver)</vt:lpstr>
      <vt:lpstr>GraphQL Java: developing the schema</vt:lpstr>
      <vt:lpstr>GraphQL Java: schema-first</vt:lpstr>
      <vt:lpstr>GraphQL Java: developing the schema</vt:lpstr>
      <vt:lpstr>graphql-java-tools: schema-first</vt:lpstr>
      <vt:lpstr>GraphQL SPQR: code (only) first</vt:lpstr>
      <vt:lpstr>GraphQL Java: defining a query</vt:lpstr>
      <vt:lpstr>GraphQL Java: executing queries</vt:lpstr>
      <vt:lpstr>GraphQL: Execution Result</vt:lpstr>
      <vt:lpstr>GraphQL: Execution Result</vt:lpstr>
      <vt:lpstr>GraphQL mutation: schema</vt:lpstr>
      <vt:lpstr>GraphQL mutation: schema</vt:lpstr>
      <vt:lpstr>GraphQL mutation: query</vt:lpstr>
      <vt:lpstr>GraphQL introspection: schema</vt:lpstr>
      <vt:lpstr>GraphQL introspection: type</vt:lpstr>
      <vt:lpstr>Agenda</vt:lpstr>
      <vt:lpstr>GraphiQL</vt:lpstr>
      <vt:lpstr>GraphQL Voyager</vt:lpstr>
      <vt:lpstr>Agenda</vt:lpstr>
      <vt:lpstr>Demo</vt:lpstr>
      <vt:lpstr>Summary</vt:lpstr>
      <vt:lpstr>Aren`t there any problems?</vt:lpstr>
      <vt:lpstr>Conclusion</vt:lpstr>
      <vt:lpstr>Links</vt:lpstr>
      <vt:lpstr>Questions?</vt:lpstr>
    </vt:vector>
  </TitlesOfParts>
  <LinksUpToDate>false</LinksUpToDate>
  <SharedDoc>false</SharedDoc>
  <HyperlinksChanged>false</HyperlinksChanged>
  <AppVersion>15.0038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GraphQL</dc:title>
  <cp:lastModifiedBy>Microsoft Office-gebruiker</cp:lastModifiedBy>
  <cp:revision>185</cp:revision>
  <cp:lastPrinted>2017-10-11T13:03:38Z</cp:lastPrinted>
  <dcterms:modified xsi:type="dcterms:W3CDTF">2017-10-12T09:21:16Z</dcterms:modified>
</cp:coreProperties>
</file>